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390" r:id="rId3"/>
    <p:sldId id="330" r:id="rId4"/>
    <p:sldId id="381" r:id="rId5"/>
    <p:sldId id="372" r:id="rId6"/>
    <p:sldId id="384" r:id="rId7"/>
    <p:sldId id="362" r:id="rId8"/>
    <p:sldId id="374" r:id="rId9"/>
    <p:sldId id="387" r:id="rId10"/>
    <p:sldId id="385" r:id="rId11"/>
    <p:sldId id="386" r:id="rId12"/>
    <p:sldId id="388" r:id="rId13"/>
    <p:sldId id="389" r:id="rId14"/>
    <p:sldId id="317" r:id="rId15"/>
    <p:sldId id="334" r:id="rId16"/>
    <p:sldId id="335" r:id="rId17"/>
    <p:sldId id="336" r:id="rId18"/>
    <p:sldId id="267" r:id="rId19"/>
    <p:sldId id="325" r:id="rId20"/>
    <p:sldId id="324" r:id="rId21"/>
    <p:sldId id="326" r:id="rId22"/>
    <p:sldId id="327" r:id="rId23"/>
    <p:sldId id="328" r:id="rId24"/>
    <p:sldId id="329" r:id="rId25"/>
    <p:sldId id="348" r:id="rId26"/>
    <p:sldId id="349" r:id="rId27"/>
    <p:sldId id="350" r:id="rId28"/>
    <p:sldId id="351" r:id="rId29"/>
    <p:sldId id="352" r:id="rId30"/>
    <p:sldId id="353" r:id="rId31"/>
    <p:sldId id="333" r:id="rId32"/>
    <p:sldId id="337" r:id="rId33"/>
    <p:sldId id="358" r:id="rId34"/>
    <p:sldId id="346" r:id="rId35"/>
    <p:sldId id="338" r:id="rId36"/>
    <p:sldId id="339" r:id="rId37"/>
    <p:sldId id="340" r:id="rId38"/>
    <p:sldId id="341" r:id="rId39"/>
    <p:sldId id="342" r:id="rId40"/>
    <p:sldId id="355" r:id="rId41"/>
    <p:sldId id="356" r:id="rId42"/>
    <p:sldId id="357" r:id="rId43"/>
    <p:sldId id="354" r:id="rId44"/>
    <p:sldId id="382" r:id="rId45"/>
    <p:sldId id="383" r:id="rId46"/>
    <p:sldId id="347" r:id="rId47"/>
    <p:sldId id="285" r:id="rId48"/>
    <p:sldId id="286" r:id="rId49"/>
    <p:sldId id="343" r:id="rId50"/>
    <p:sldId id="344" r:id="rId51"/>
    <p:sldId id="345" r:id="rId52"/>
    <p:sldId id="331" r:id="rId5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1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c.gov\private\M322\FJR0\Copy%20of%20DRH.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08255786208501"/>
          <c:y val="0.111079865016873"/>
          <c:w val="0.85473335719398702"/>
          <c:h val="0.746741865600133"/>
        </c:manualLayout>
      </c:layout>
      <c:lineChart>
        <c:grouping val="standard"/>
        <c:varyColors val="0"/>
        <c:ser>
          <c:idx val="0"/>
          <c:order val="0"/>
          <c:tx>
            <c:strRef>
              <c:f>Sheet1!$B$1</c:f>
              <c:strCache>
                <c:ptCount val="1"/>
                <c:pt idx="0">
                  <c:v>Painkillers</c:v>
                </c:pt>
              </c:strCache>
            </c:strRef>
          </c:tx>
          <c:spPr>
            <a:ln w="41236" cmpd="sng">
              <a:solidFill>
                <a:srgbClr val="FF0000"/>
              </a:solidFill>
            </a:ln>
          </c:spPr>
          <c:marker>
            <c:symbol val="none"/>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Sheet1!$B$2:$B$17</c:f>
              <c:numCache>
                <c:formatCode>#,##0</c:formatCode>
                <c:ptCount val="16"/>
                <c:pt idx="0">
                  <c:v>4030</c:v>
                </c:pt>
                <c:pt idx="1">
                  <c:v>4400</c:v>
                </c:pt>
                <c:pt idx="2">
                  <c:v>5528</c:v>
                </c:pt>
                <c:pt idx="3">
                  <c:v>7456</c:v>
                </c:pt>
                <c:pt idx="4">
                  <c:v>8517</c:v>
                </c:pt>
                <c:pt idx="5">
                  <c:v>9857</c:v>
                </c:pt>
                <c:pt idx="6">
                  <c:v>10928</c:v>
                </c:pt>
                <c:pt idx="7">
                  <c:v>13723</c:v>
                </c:pt>
                <c:pt idx="8">
                  <c:v>14408</c:v>
                </c:pt>
                <c:pt idx="9">
                  <c:v>14800</c:v>
                </c:pt>
                <c:pt idx="10">
                  <c:v>15597</c:v>
                </c:pt>
                <c:pt idx="11">
                  <c:v>16651</c:v>
                </c:pt>
                <c:pt idx="12">
                  <c:v>16917</c:v>
                </c:pt>
                <c:pt idx="13">
                  <c:v>16007</c:v>
                </c:pt>
                <c:pt idx="14">
                  <c:v>16235</c:v>
                </c:pt>
                <c:pt idx="15">
                  <c:v>18893</c:v>
                </c:pt>
              </c:numCache>
            </c:numRef>
          </c:val>
          <c:smooth val="0"/>
          <c:extLst xmlns:c16r2="http://schemas.microsoft.com/office/drawing/2015/06/chart">
            <c:ext xmlns:c16="http://schemas.microsoft.com/office/drawing/2014/chart" uri="{C3380CC4-5D6E-409C-BE32-E72D297353CC}">
              <c16:uniqueId val="{00000000-E67C-4F1B-BF31-1813DD1AC7F8}"/>
            </c:ext>
          </c:extLst>
        </c:ser>
        <c:ser>
          <c:idx val="1"/>
          <c:order val="1"/>
          <c:tx>
            <c:strRef>
              <c:f>Sheet1!$C$1</c:f>
              <c:strCache>
                <c:ptCount val="1"/>
                <c:pt idx="0">
                  <c:v>Heroin</c:v>
                </c:pt>
              </c:strCache>
            </c:strRef>
          </c:tx>
          <c:spPr>
            <a:ln w="41236">
              <a:solidFill>
                <a:srgbClr val="007033"/>
              </a:solidFill>
            </a:ln>
          </c:spPr>
          <c:marker>
            <c:symbol val="none"/>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Sheet1!$C$2:$C$17</c:f>
              <c:numCache>
                <c:formatCode>#,##0</c:formatCode>
                <c:ptCount val="16"/>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numCache>
            </c:numRef>
          </c:val>
          <c:smooth val="0"/>
          <c:extLst xmlns:c16r2="http://schemas.microsoft.com/office/drawing/2015/06/chart">
            <c:ext xmlns:c16="http://schemas.microsoft.com/office/drawing/2014/chart" uri="{C3380CC4-5D6E-409C-BE32-E72D297353CC}">
              <c16:uniqueId val="{00000001-E67C-4F1B-BF31-1813DD1AC7F8}"/>
            </c:ext>
          </c:extLst>
        </c:ser>
        <c:ser>
          <c:idx val="2"/>
          <c:order val="2"/>
          <c:tx>
            <c:strRef>
              <c:f>Sheet1!$D$1</c:f>
              <c:strCache>
                <c:ptCount val="1"/>
                <c:pt idx="0">
                  <c:v>Total Opioid </c:v>
                </c:pt>
              </c:strCache>
            </c:strRef>
          </c:tx>
          <c:spPr>
            <a:ln w="41236" cmpd="sng">
              <a:solidFill>
                <a:schemeClr val="tx1"/>
              </a:solidFill>
            </a:ln>
          </c:spPr>
          <c:marker>
            <c:symbol val="none"/>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Sheet1!$D$2:$D$17</c:f>
              <c:numCache>
                <c:formatCode>General</c:formatCode>
                <c:ptCount val="16"/>
                <c:pt idx="0">
                  <c:v>5990</c:v>
                </c:pt>
                <c:pt idx="1">
                  <c:v>6242</c:v>
                </c:pt>
                <c:pt idx="2">
                  <c:v>7307</c:v>
                </c:pt>
                <c:pt idx="3">
                  <c:v>9545</c:v>
                </c:pt>
                <c:pt idx="4">
                  <c:v>10597</c:v>
                </c:pt>
                <c:pt idx="5">
                  <c:v>11735</c:v>
                </c:pt>
                <c:pt idx="6">
                  <c:v>12937</c:v>
                </c:pt>
                <c:pt idx="7">
                  <c:v>15811</c:v>
                </c:pt>
                <c:pt idx="8">
                  <c:v>16807</c:v>
                </c:pt>
                <c:pt idx="9">
                  <c:v>17841</c:v>
                </c:pt>
                <c:pt idx="10">
                  <c:v>18875</c:v>
                </c:pt>
                <c:pt idx="11">
                  <c:v>19687</c:v>
                </c:pt>
                <c:pt idx="12">
                  <c:v>21314</c:v>
                </c:pt>
                <c:pt idx="13">
                  <c:v>21932</c:v>
                </c:pt>
                <c:pt idx="14">
                  <c:v>24492</c:v>
                </c:pt>
                <c:pt idx="15">
                  <c:v>29467</c:v>
                </c:pt>
              </c:numCache>
            </c:numRef>
          </c:val>
          <c:smooth val="0"/>
          <c:extLst xmlns:c16r2="http://schemas.microsoft.com/office/drawing/2015/06/chart">
            <c:ext xmlns:c16="http://schemas.microsoft.com/office/drawing/2014/chart" uri="{C3380CC4-5D6E-409C-BE32-E72D297353CC}">
              <c16:uniqueId val="{00000002-E67C-4F1B-BF31-1813DD1AC7F8}"/>
            </c:ext>
          </c:extLst>
        </c:ser>
        <c:dLbls>
          <c:showLegendKey val="0"/>
          <c:showVal val="0"/>
          <c:showCatName val="0"/>
          <c:showSerName val="0"/>
          <c:showPercent val="0"/>
          <c:showBubbleSize val="0"/>
        </c:dLbls>
        <c:smooth val="0"/>
        <c:axId val="325914408"/>
        <c:axId val="167822704"/>
      </c:lineChart>
      <c:catAx>
        <c:axId val="325914408"/>
        <c:scaling>
          <c:orientation val="minMax"/>
        </c:scaling>
        <c:delete val="0"/>
        <c:axPos val="b"/>
        <c:numFmt formatCode="General" sourceLinked="1"/>
        <c:majorTickMark val="out"/>
        <c:minorTickMark val="none"/>
        <c:tickLblPos val="nextTo"/>
        <c:txPr>
          <a:bodyPr/>
          <a:lstStyle/>
          <a:p>
            <a:pPr>
              <a:defRPr sz="1249" b="1" i="0" baseline="0"/>
            </a:pPr>
            <a:endParaRPr lang="en-US"/>
          </a:p>
        </c:txPr>
        <c:crossAx val="167822704"/>
        <c:crosses val="autoZero"/>
        <c:auto val="0"/>
        <c:lblAlgn val="ctr"/>
        <c:lblOffset val="100"/>
        <c:noMultiLvlLbl val="0"/>
      </c:catAx>
      <c:valAx>
        <c:axId val="167822704"/>
        <c:scaling>
          <c:orientation val="minMax"/>
          <c:max val="26000"/>
        </c:scaling>
        <c:delete val="0"/>
        <c:axPos val="l"/>
        <c:numFmt formatCode="#,##0" sourceLinked="1"/>
        <c:majorTickMark val="out"/>
        <c:minorTickMark val="none"/>
        <c:tickLblPos val="nextTo"/>
        <c:spPr>
          <a:ln>
            <a:solidFill>
              <a:schemeClr val="accent1"/>
            </a:solidFill>
          </a:ln>
        </c:spPr>
        <c:txPr>
          <a:bodyPr/>
          <a:lstStyle/>
          <a:p>
            <a:pPr>
              <a:defRPr sz="1199" b="1" i="0" baseline="0">
                <a:latin typeface="Arial" panose="020B0604020202020204" pitchFamily="34" charset="0"/>
              </a:defRPr>
            </a:pPr>
            <a:endParaRPr lang="en-US"/>
          </a:p>
        </c:txPr>
        <c:crossAx val="325914408"/>
        <c:crosses val="autoZero"/>
        <c:crossBetween val="between"/>
        <c:majorUnit val="2000"/>
        <c:minorUnit val="1000"/>
      </c:valAx>
      <c:spPr>
        <a:noFill/>
        <a:ln w="25376">
          <a:noFill/>
        </a:ln>
      </c:spPr>
    </c:plotArea>
    <c:legend>
      <c:legendPos val="r"/>
      <c:layout>
        <c:manualLayout>
          <c:xMode val="edge"/>
          <c:yMode val="edge"/>
          <c:x val="8.1181698878549299E-2"/>
          <c:y val="4.1755197267008297E-3"/>
          <c:w val="0.89021987592460095"/>
          <c:h val="0.100064991876015"/>
        </c:manualLayout>
      </c:layout>
      <c:overlay val="0"/>
    </c:legend>
    <c:plotVisOnly val="1"/>
    <c:dispBlanksAs val="gap"/>
    <c:showDLblsOverMax val="0"/>
  </c:chart>
  <c:spPr>
    <a:solidFill>
      <a:schemeClr val="bg1"/>
    </a:solidFill>
  </c:spPr>
  <c:txPr>
    <a:bodyPr/>
    <a:lstStyle/>
    <a:p>
      <a:pPr>
        <a:defRPr sz="1399" baseline="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Sheet5!$A$2</c:f>
              <c:strCache>
                <c:ptCount val="1"/>
                <c:pt idx="0">
                  <c:v>Opioid Sales KG/10,000 </c:v>
                </c:pt>
              </c:strCache>
            </c:strRef>
          </c:tx>
          <c:spPr>
            <a:ln w="44450">
              <a:solidFill>
                <a:schemeClr val="accent2"/>
              </a:solidFill>
            </a:ln>
          </c:spPr>
          <c:marker>
            <c:symbol val="none"/>
          </c:marker>
          <c:cat>
            <c:numRef>
              <c:f>Sheet5!$B$1:$M$1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Sheet5!$B$2:$M$2</c:f>
              <c:numCache>
                <c:formatCode>General</c:formatCode>
                <c:ptCount val="12"/>
                <c:pt idx="0">
                  <c:v>1.8</c:v>
                </c:pt>
                <c:pt idx="1">
                  <c:v>2.1</c:v>
                </c:pt>
                <c:pt idx="2">
                  <c:v>2.7</c:v>
                </c:pt>
                <c:pt idx="3">
                  <c:v>3.3</c:v>
                </c:pt>
                <c:pt idx="4">
                  <c:v>4.0999999999999996</c:v>
                </c:pt>
                <c:pt idx="5">
                  <c:v>4.7</c:v>
                </c:pt>
                <c:pt idx="6">
                  <c:v>5</c:v>
                </c:pt>
                <c:pt idx="7">
                  <c:v>5.8</c:v>
                </c:pt>
                <c:pt idx="8">
                  <c:v>6.4</c:v>
                </c:pt>
                <c:pt idx="9">
                  <c:v>6.4</c:v>
                </c:pt>
                <c:pt idx="10">
                  <c:v>6.8</c:v>
                </c:pt>
                <c:pt idx="11">
                  <c:v>7.1</c:v>
                </c:pt>
              </c:numCache>
            </c:numRef>
          </c:val>
          <c:smooth val="0"/>
          <c:extLst xmlns:c16r2="http://schemas.microsoft.com/office/drawing/2015/06/chart">
            <c:ext xmlns:c16="http://schemas.microsoft.com/office/drawing/2014/chart" uri="{C3380CC4-5D6E-409C-BE32-E72D297353CC}">
              <c16:uniqueId val="{00000000-7A06-4201-BD62-AC78CF3D4B62}"/>
            </c:ext>
          </c:extLst>
        </c:ser>
        <c:ser>
          <c:idx val="1"/>
          <c:order val="1"/>
          <c:tx>
            <c:strRef>
              <c:f>Sheet5!$A$3</c:f>
              <c:strCache>
                <c:ptCount val="1"/>
                <c:pt idx="0">
                  <c:v>Opioid Deaths/100,000</c:v>
                </c:pt>
              </c:strCache>
            </c:strRef>
          </c:tx>
          <c:spPr>
            <a:ln w="44450">
              <a:solidFill>
                <a:srgbClr val="FF0000"/>
              </a:solidFill>
            </a:ln>
          </c:spPr>
          <c:marker>
            <c:symbol val="none"/>
          </c:marker>
          <c:cat>
            <c:numRef>
              <c:f>Sheet5!$B$1:$M$1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Sheet5!$B$3:$M$3</c:f>
              <c:numCache>
                <c:formatCode>General</c:formatCode>
                <c:ptCount val="12"/>
                <c:pt idx="0">
                  <c:v>1.4</c:v>
                </c:pt>
                <c:pt idx="1">
                  <c:v>1.6</c:v>
                </c:pt>
                <c:pt idx="2">
                  <c:v>1.9</c:v>
                </c:pt>
                <c:pt idx="3">
                  <c:v>2.6</c:v>
                </c:pt>
                <c:pt idx="4">
                  <c:v>2.9</c:v>
                </c:pt>
                <c:pt idx="5">
                  <c:v>3.4</c:v>
                </c:pt>
                <c:pt idx="6">
                  <c:v>3.7</c:v>
                </c:pt>
                <c:pt idx="7">
                  <c:v>4.5999999999999996</c:v>
                </c:pt>
                <c:pt idx="8">
                  <c:v>4.7</c:v>
                </c:pt>
                <c:pt idx="9">
                  <c:v>4.8</c:v>
                </c:pt>
                <c:pt idx="10">
                  <c:v>5</c:v>
                </c:pt>
                <c:pt idx="11">
                  <c:v>5.4</c:v>
                </c:pt>
              </c:numCache>
            </c:numRef>
          </c:val>
          <c:smooth val="0"/>
          <c:extLst xmlns:c16r2="http://schemas.microsoft.com/office/drawing/2015/06/chart">
            <c:ext xmlns:c16="http://schemas.microsoft.com/office/drawing/2014/chart" uri="{C3380CC4-5D6E-409C-BE32-E72D297353CC}">
              <c16:uniqueId val="{00000001-7A06-4201-BD62-AC78CF3D4B62}"/>
            </c:ext>
          </c:extLst>
        </c:ser>
        <c:ser>
          <c:idx val="2"/>
          <c:order val="2"/>
          <c:tx>
            <c:strRef>
              <c:f>Sheet5!$A$4</c:f>
              <c:strCache>
                <c:ptCount val="1"/>
                <c:pt idx="0">
                  <c:v>Opioid Treatment Admissions/10,000</c:v>
                </c:pt>
              </c:strCache>
            </c:strRef>
          </c:tx>
          <c:spPr>
            <a:ln w="44450">
              <a:solidFill>
                <a:schemeClr val="tx1"/>
              </a:solidFill>
            </a:ln>
          </c:spPr>
          <c:marker>
            <c:symbol val="none"/>
          </c:marker>
          <c:cat>
            <c:numRef>
              <c:f>Sheet5!$B$1:$M$1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Sheet5!$B$4:$M$4</c:f>
              <c:numCache>
                <c:formatCode>General</c:formatCode>
                <c:ptCount val="12"/>
                <c:pt idx="0">
                  <c:v>0.8</c:v>
                </c:pt>
                <c:pt idx="1">
                  <c:v>1</c:v>
                </c:pt>
                <c:pt idx="2">
                  <c:v>1.3</c:v>
                </c:pt>
                <c:pt idx="3">
                  <c:v>1.6</c:v>
                </c:pt>
                <c:pt idx="4">
                  <c:v>1.8</c:v>
                </c:pt>
                <c:pt idx="5">
                  <c:v>2.1</c:v>
                </c:pt>
                <c:pt idx="6">
                  <c:v>2.4</c:v>
                </c:pt>
                <c:pt idx="7">
                  <c:v>2.8</c:v>
                </c:pt>
                <c:pt idx="8">
                  <c:v>3.2</c:v>
                </c:pt>
                <c:pt idx="9">
                  <c:v>4</c:v>
                </c:pt>
                <c:pt idx="10">
                  <c:v>4.5999999999999996</c:v>
                </c:pt>
                <c:pt idx="11" formatCode="0.0">
                  <c:v>5.0906322733642231</c:v>
                </c:pt>
              </c:numCache>
            </c:numRef>
          </c:val>
          <c:smooth val="0"/>
          <c:extLst xmlns:c16r2="http://schemas.microsoft.com/office/drawing/2015/06/chart">
            <c:ext xmlns:c16="http://schemas.microsoft.com/office/drawing/2014/chart" uri="{C3380CC4-5D6E-409C-BE32-E72D297353CC}">
              <c16:uniqueId val="{00000002-7A06-4201-BD62-AC78CF3D4B62}"/>
            </c:ext>
          </c:extLst>
        </c:ser>
        <c:dLbls>
          <c:showLegendKey val="0"/>
          <c:showVal val="0"/>
          <c:showCatName val="0"/>
          <c:showSerName val="0"/>
          <c:showPercent val="0"/>
          <c:showBubbleSize val="0"/>
        </c:dLbls>
        <c:smooth val="0"/>
        <c:axId val="471061096"/>
        <c:axId val="471061880"/>
      </c:lineChart>
      <c:catAx>
        <c:axId val="471061096"/>
        <c:scaling>
          <c:orientation val="minMax"/>
        </c:scaling>
        <c:delete val="0"/>
        <c:axPos val="b"/>
        <c:title>
          <c:tx>
            <c:rich>
              <a:bodyPr/>
              <a:lstStyle/>
              <a:p>
                <a:pPr>
                  <a:defRPr sz="1200">
                    <a:solidFill>
                      <a:srgbClr val="000000"/>
                    </a:solidFill>
                  </a:defRPr>
                </a:pPr>
                <a:r>
                  <a:rPr lang="en-US" sz="1200" dirty="0" smtClean="0">
                    <a:solidFill>
                      <a:srgbClr val="000000"/>
                    </a:solidFill>
                  </a:rPr>
                  <a:t>Year</a:t>
                </a:r>
                <a:endParaRPr lang="en-US" sz="1200" dirty="0">
                  <a:solidFill>
                    <a:srgbClr val="000000"/>
                  </a:solidFill>
                </a:endParaRPr>
              </a:p>
            </c:rich>
          </c:tx>
          <c:layout/>
          <c:overlay val="0"/>
        </c:title>
        <c:numFmt formatCode="General"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471061880"/>
        <c:crosses val="autoZero"/>
        <c:auto val="1"/>
        <c:lblAlgn val="ctr"/>
        <c:lblOffset val="100"/>
        <c:noMultiLvlLbl val="0"/>
      </c:catAx>
      <c:valAx>
        <c:axId val="471061880"/>
        <c:scaling>
          <c:orientation val="minMax"/>
        </c:scaling>
        <c:delete val="0"/>
        <c:axPos val="l"/>
        <c:majorGridlines>
          <c:spPr>
            <a:ln>
              <a:noFill/>
            </a:ln>
          </c:spPr>
        </c:majorGridlines>
        <c:title>
          <c:tx>
            <c:rich>
              <a:bodyPr rot="-5400000" vert="horz"/>
              <a:lstStyle/>
              <a:p>
                <a:pPr>
                  <a:defRPr sz="1200">
                    <a:solidFill>
                      <a:srgbClr val="000000"/>
                    </a:solidFill>
                  </a:defRPr>
                </a:pPr>
                <a:r>
                  <a:rPr lang="en-US" sz="1200" dirty="0">
                    <a:solidFill>
                      <a:srgbClr val="000000"/>
                    </a:solidFill>
                  </a:rPr>
                  <a:t>Rate</a:t>
                </a:r>
              </a:p>
            </c:rich>
          </c:tx>
          <c:layout>
            <c:manualLayout>
              <c:xMode val="edge"/>
              <c:yMode val="edge"/>
              <c:x val="1.6754514264204198E-2"/>
              <c:y val="0.44435098170492299"/>
            </c:manualLayout>
          </c:layout>
          <c:overlay val="0"/>
        </c:title>
        <c:numFmt formatCode="General"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471061096"/>
        <c:crosses val="autoZero"/>
        <c:crossBetween val="between"/>
      </c:valAx>
    </c:plotArea>
    <c:legend>
      <c:legendPos val="t"/>
      <c:layout>
        <c:manualLayout>
          <c:xMode val="edge"/>
          <c:yMode val="edge"/>
          <c:x val="9.3778396234953404E-2"/>
          <c:y val="0.127906976744186"/>
          <c:w val="0.80669596796090104"/>
          <c:h val="3.6925013733748402E-2"/>
        </c:manualLayout>
      </c:layout>
      <c:overlay val="0"/>
      <c:txPr>
        <a:bodyPr/>
        <a:lstStyle/>
        <a:p>
          <a:pPr>
            <a:defRPr b="1">
              <a:solidFill>
                <a:srgbClr val="000000"/>
              </a:solidFill>
            </a:defRPr>
          </a:pPr>
          <a:endParaRPr lang="en-US"/>
        </a:p>
      </c:txPr>
    </c:legend>
    <c:plotVisOnly val="1"/>
    <c:dispBlanksAs val="gap"/>
    <c:showDLblsOverMax val="0"/>
  </c:chart>
  <c:spPr>
    <a:solidFill>
      <a:schemeClr val="bg2"/>
    </a:solidFill>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0.50364</cdr:x>
      <cdr:y>0.92063</cdr:y>
    </cdr:from>
    <cdr:to>
      <cdr:x>0.61273</cdr:x>
      <cdr:y>1</cdr:y>
    </cdr:to>
    <cdr:sp macro="" textlink="">
      <cdr:nvSpPr>
        <cdr:cNvPr id="3" name="TextBox 2"/>
        <cdr:cNvSpPr txBox="1"/>
      </cdr:nvSpPr>
      <cdr:spPr>
        <a:xfrm xmlns:a="http://schemas.openxmlformats.org/drawingml/2006/main">
          <a:off x="4221480" y="4419599"/>
          <a:ext cx="914400" cy="3810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Year</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0FB2E39-E274-4B43-A067-BD9E6599EBD2}" type="datetimeFigureOut">
              <a:rPr lang="en-US" smtClean="0"/>
              <a:t>11/15/2016</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698EA1B-488A-4863-8214-D1CEF6CBD32C}" type="slidenum">
              <a:rPr lang="en-US" smtClean="0"/>
              <a:t>‹#›</a:t>
            </a:fld>
            <a:endParaRPr lang="en-US"/>
          </a:p>
        </p:txBody>
      </p:sp>
    </p:spTree>
    <p:extLst>
      <p:ext uri="{BB962C8B-B14F-4D97-AF65-F5344CB8AC3E}">
        <p14:creationId xmlns:p14="http://schemas.microsoft.com/office/powerpoint/2010/main" val="179179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98C64AAB-9303-4FE8-86EC-D3D3FBC6D3E2}" type="datetimeFigureOut">
              <a:rPr lang="en-US" smtClean="0"/>
              <a:t>11/15/2016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1045710A-ED7F-4B0B-A855-8D1346C63C70}" type="slidenum">
              <a:rPr lang="en-US" smtClean="0"/>
              <a:t>‹#›</a:t>
            </a:fld>
            <a:endParaRPr lang="en-US"/>
          </a:p>
        </p:txBody>
      </p:sp>
    </p:spTree>
    <p:extLst>
      <p:ext uri="{BB962C8B-B14F-4D97-AF65-F5344CB8AC3E}">
        <p14:creationId xmlns:p14="http://schemas.microsoft.com/office/powerpoint/2010/main" val="236386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156676" name="Slide Number Placeholder 3"/>
          <p:cNvSpPr>
            <a:spLocks noGrp="1"/>
          </p:cNvSpPr>
          <p:nvPr>
            <p:ph type="sldNum" sz="quarter" idx="5"/>
          </p:nvPr>
        </p:nvSpPr>
        <p:spPr>
          <a:noFill/>
        </p:spPr>
        <p:txBody>
          <a:bodyPr/>
          <a:lstStyle/>
          <a:p>
            <a:fld id="{71E762D6-F36B-4423-B704-0E4A4BF9BD6E}" type="slidenum">
              <a:rPr lang="en-US" smtClean="0">
                <a:solidFill>
                  <a:prstClr val="black"/>
                </a:solidFill>
              </a:rPr>
              <a:pPr/>
              <a:t>4</a:t>
            </a:fld>
            <a:endParaRPr lang="en-US" smtClean="0">
              <a:solidFill>
                <a:prstClr val="black"/>
              </a:solidFill>
            </a:endParaRPr>
          </a:p>
        </p:txBody>
      </p:sp>
    </p:spTree>
    <p:extLst>
      <p:ext uri="{BB962C8B-B14F-4D97-AF65-F5344CB8AC3E}">
        <p14:creationId xmlns:p14="http://schemas.microsoft.com/office/powerpoint/2010/main" val="342549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D4B9BDB-EF90-4C3A-A9DF-C7044F7BC2EC}" type="slidenum">
              <a:rPr lang="en-US" smtClean="0"/>
              <a:pPr>
                <a:defRPr/>
              </a:pPr>
              <a:t>37</a:t>
            </a:fld>
            <a:endParaRPr lang="en-US"/>
          </a:p>
        </p:txBody>
      </p:sp>
    </p:spTree>
    <p:extLst>
      <p:ext uri="{BB962C8B-B14F-4D97-AF65-F5344CB8AC3E}">
        <p14:creationId xmlns:p14="http://schemas.microsoft.com/office/powerpoint/2010/main" val="413685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15E3984-F5C8-4D39-86BE-75316285FD29}" type="slidenum">
              <a:rPr lang="en-US" altLang="en-US" smtClean="0">
                <a:latin typeface="Calibri" pitchFamily="34" charset="0"/>
              </a:rPr>
              <a:pPr eaLnBrk="1" fontAlgn="base" hangingPunct="1">
                <a:spcBef>
                  <a:spcPct val="0"/>
                </a:spcBef>
                <a:spcAft>
                  <a:spcPct val="0"/>
                </a:spcAft>
              </a:pPr>
              <a:t>38</a:t>
            </a:fld>
            <a:endParaRPr lang="en-US" altLang="en-US" smtClean="0">
              <a:latin typeface="Calibri" pitchFamily="34" charset="0"/>
            </a:endParaRPr>
          </a:p>
        </p:txBody>
      </p:sp>
    </p:spTree>
    <p:extLst>
      <p:ext uri="{BB962C8B-B14F-4D97-AF65-F5344CB8AC3E}">
        <p14:creationId xmlns:p14="http://schemas.microsoft.com/office/powerpoint/2010/main" val="391041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CE9BCED-113D-459C-959C-4A85AE04744F}" type="datetimeFigureOut">
              <a:rPr lang="en-US" smtClean="0"/>
              <a:t>11/15/2016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E9BCED-113D-459C-959C-4A85AE04744F}"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E9BCED-113D-459C-959C-4A85AE04744F}"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E9BCED-113D-459C-959C-4A85AE04744F}"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E9BCED-113D-459C-959C-4A85AE04744F}"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E9BCED-113D-459C-959C-4A85AE04744F}"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E9BCED-113D-459C-959C-4A85AE04744F}"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E9BCED-113D-459C-959C-4A85AE04744F}"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9BCED-113D-459C-959C-4A85AE04744F}"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E9BCED-113D-459C-959C-4A85AE04744F}"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9DE8C-A393-4BAB-BF0D-02A9546A3F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E9BCED-113D-459C-959C-4A85AE04744F}"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8A9DE8C-A393-4BAB-BF0D-02A9546A3F9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E9BCED-113D-459C-959C-4A85AE04744F}" type="datetimeFigureOut">
              <a:rPr lang="en-US" smtClean="0"/>
              <a:t>11/15/2016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8A9DE8C-A393-4BAB-BF0D-02A9546A3F9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jconsumeraffairs.gov/regulations/Chapter-35-Board-of-Medical-Examiner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njconsumeraffairs.gov/pmp"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hyperlink" Target="http://www.njconsumeraffairs.gov/News/PressAttachments/Med-Drop-Map-Poster-2015-0324a.pdf"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njconsumeraffairs.gov/meddrop/Pages/locations.asp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state.nj.us/lps/ca/bme/index.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file:///\\localhost\upload.wikimedia.org\wikipedia\commons\f\ff\Bayer_Heroin_bottle.jpg" TargetMode="Externa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09800"/>
            <a:ext cx="7851648" cy="1828800"/>
          </a:xfrm>
        </p:spPr>
        <p:txBody>
          <a:bodyPr>
            <a:normAutofit fontScale="90000"/>
          </a:bodyPr>
          <a:lstStyle/>
          <a:p>
            <a:pPr algn="ctr"/>
            <a:r>
              <a:rPr lang="en-US" dirty="0" smtClean="0"/>
              <a:t>BME Role in Response to Opiate Abuse: Developing Solutions</a:t>
            </a:r>
            <a:endParaRPr lang="en-US" dirty="0"/>
          </a:p>
        </p:txBody>
      </p:sp>
      <p:sp>
        <p:nvSpPr>
          <p:cNvPr id="3" name="Subtitle 2"/>
          <p:cNvSpPr>
            <a:spLocks noGrp="1"/>
          </p:cNvSpPr>
          <p:nvPr>
            <p:ph type="subTitle" idx="1"/>
          </p:nvPr>
        </p:nvSpPr>
        <p:spPr>
          <a:xfrm>
            <a:off x="533400" y="4038600"/>
            <a:ext cx="7854696" cy="2562664"/>
          </a:xfrm>
        </p:spPr>
        <p:txBody>
          <a:bodyPr/>
          <a:lstStyle/>
          <a:p>
            <a:pPr algn="ctr"/>
            <a:r>
              <a:rPr lang="en-US" dirty="0" err="1" smtClean="0"/>
              <a:t>Sindy</a:t>
            </a:r>
            <a:r>
              <a:rPr lang="en-US" dirty="0" smtClean="0"/>
              <a:t> M. Paul, MD, MPH, FACPM</a:t>
            </a:r>
          </a:p>
          <a:p>
            <a:pPr algn="ctr"/>
            <a:r>
              <a:rPr lang="en-US" dirty="0" smtClean="0"/>
              <a:t>New Jersey Board of Medical Examiners</a:t>
            </a:r>
          </a:p>
          <a:p>
            <a:pPr algn="ctr"/>
            <a:r>
              <a:rPr lang="en-US" dirty="0" smtClean="0"/>
              <a:t>November 19, 2016</a:t>
            </a:r>
            <a:endParaRPr lang="en-US" dirty="0"/>
          </a:p>
        </p:txBody>
      </p:sp>
    </p:spTree>
    <p:extLst>
      <p:ext uri="{BB962C8B-B14F-4D97-AF65-F5344CB8AC3E}">
        <p14:creationId xmlns:p14="http://schemas.microsoft.com/office/powerpoint/2010/main" val="224559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Overdose: Leading Cause of Accidental Death in NJ</a:t>
            </a:r>
            <a:r>
              <a:rPr lang="en-US" dirty="0"/>
              <a:t/>
            </a:r>
            <a:br>
              <a:rPr lang="en-US" dirty="0"/>
            </a:br>
            <a:r>
              <a:rPr lang="en-US" sz="2700" dirty="0" smtClean="0"/>
              <a:t>2009 Overdose Deaths in New Jersey</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611591"/>
              </p:ext>
            </p:extLst>
          </p:nvPr>
        </p:nvGraphicFramePr>
        <p:xfrm>
          <a:off x="457200" y="1905000"/>
          <a:ext cx="7924800" cy="4800600"/>
        </p:xfrm>
        <a:graphic>
          <a:graphicData uri="http://schemas.openxmlformats.org/drawingml/2006/table">
            <a:tbl>
              <a:tblPr firstRow="1" firstCol="1" bandRow="1">
                <a:tableStyleId>{5C22544A-7EE6-4342-B048-85BDC9FD1C3A}</a:tableStyleId>
              </a:tblPr>
              <a:tblGrid>
                <a:gridCol w="4409287"/>
                <a:gridCol w="3515513"/>
              </a:tblGrid>
              <a:tr h="459486">
                <a:tc>
                  <a:txBody>
                    <a:bodyPr/>
                    <a:lstStyle/>
                    <a:p>
                      <a:pPr marL="0" marR="0" algn="ctr">
                        <a:lnSpc>
                          <a:spcPct val="115000"/>
                        </a:lnSpc>
                        <a:spcBef>
                          <a:spcPts val="0"/>
                        </a:spcBef>
                        <a:spcAft>
                          <a:spcPts val="1000"/>
                        </a:spcAft>
                      </a:pPr>
                      <a:r>
                        <a:rPr lang="en-US" sz="1100" dirty="0">
                          <a:effectLst/>
                        </a:rPr>
                        <a:t>Cause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100">
                          <a:effectLst/>
                        </a:rPr>
                        <a:t>Number of deaths</a:t>
                      </a:r>
                      <a:endParaRPr lang="en-US" sz="1100">
                        <a:effectLst/>
                        <a:latin typeface="Calibri"/>
                        <a:ea typeface="Calibri"/>
                        <a:cs typeface="Times New Roman"/>
                      </a:endParaRPr>
                    </a:p>
                  </a:txBody>
                  <a:tcPr marL="68580" marR="68580" marT="0" marB="0"/>
                </a:tc>
              </a:tr>
              <a:tr h="459486">
                <a:tc>
                  <a:txBody>
                    <a:bodyPr/>
                    <a:lstStyle/>
                    <a:p>
                      <a:pPr marL="0" marR="0">
                        <a:lnSpc>
                          <a:spcPct val="115000"/>
                        </a:lnSpc>
                        <a:spcBef>
                          <a:spcPts val="0"/>
                        </a:spcBef>
                        <a:spcAft>
                          <a:spcPts val="1000"/>
                        </a:spcAft>
                      </a:pPr>
                      <a:r>
                        <a:rPr lang="en-US" sz="1100">
                          <a:effectLst/>
                        </a:rPr>
                        <a:t>Prescription opioid overdose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1523365" algn="dec"/>
                        </a:tabLst>
                      </a:pPr>
                      <a:r>
                        <a:rPr lang="en-US" sz="1100">
                          <a:effectLst/>
                        </a:rPr>
                        <a:t>180 </a:t>
                      </a:r>
                      <a:endParaRPr lang="en-US" sz="1100">
                        <a:effectLst/>
                        <a:latin typeface="Calibri"/>
                        <a:ea typeface="Calibri"/>
                        <a:cs typeface="Times New Roman"/>
                      </a:endParaRPr>
                    </a:p>
                  </a:txBody>
                  <a:tcPr marL="68580" marR="68580" marT="0" marB="0"/>
                </a:tc>
              </a:tr>
              <a:tr h="459486">
                <a:tc>
                  <a:txBody>
                    <a:bodyPr/>
                    <a:lstStyle/>
                    <a:p>
                      <a:pPr marL="0" marR="0">
                        <a:lnSpc>
                          <a:spcPct val="115000"/>
                        </a:lnSpc>
                        <a:spcBef>
                          <a:spcPts val="0"/>
                        </a:spcBef>
                        <a:spcAft>
                          <a:spcPts val="1000"/>
                        </a:spcAft>
                      </a:pPr>
                      <a:r>
                        <a:rPr lang="en-US" sz="1100">
                          <a:effectLst/>
                        </a:rPr>
                        <a:t>Heroin overdose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1523365" algn="dec"/>
                        </a:tabLst>
                      </a:pPr>
                      <a:r>
                        <a:rPr lang="en-US" sz="1100">
                          <a:effectLst/>
                        </a:rPr>
                        <a:t>110 </a:t>
                      </a:r>
                      <a:endParaRPr lang="en-US" sz="1100">
                        <a:effectLst/>
                        <a:latin typeface="Calibri"/>
                        <a:ea typeface="Calibri"/>
                        <a:cs typeface="Times New Roman"/>
                      </a:endParaRPr>
                    </a:p>
                  </a:txBody>
                  <a:tcPr marL="68580" marR="68580" marT="0" marB="0"/>
                </a:tc>
              </a:tr>
              <a:tr h="459486">
                <a:tc>
                  <a:txBody>
                    <a:bodyPr/>
                    <a:lstStyle/>
                    <a:p>
                      <a:pPr marL="0" marR="0">
                        <a:lnSpc>
                          <a:spcPct val="115000"/>
                        </a:lnSpc>
                        <a:spcBef>
                          <a:spcPts val="0"/>
                        </a:spcBef>
                        <a:spcAft>
                          <a:spcPts val="1000"/>
                        </a:spcAft>
                      </a:pPr>
                      <a:r>
                        <a:rPr lang="en-US" sz="1100">
                          <a:effectLst/>
                        </a:rPr>
                        <a:t>Cocaine overdose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1523365" algn="dec"/>
                        </a:tabLst>
                      </a:pPr>
                      <a:r>
                        <a:rPr lang="en-US" sz="1100">
                          <a:effectLst/>
                        </a:rPr>
                        <a:t>80 </a:t>
                      </a:r>
                      <a:endParaRPr lang="en-US" sz="1100">
                        <a:effectLst/>
                        <a:latin typeface="Calibri"/>
                        <a:ea typeface="Calibri"/>
                        <a:cs typeface="Times New Roman"/>
                      </a:endParaRPr>
                    </a:p>
                  </a:txBody>
                  <a:tcPr marL="68580" marR="68580" marT="0" marB="0"/>
                </a:tc>
              </a:tr>
              <a:tr h="459486">
                <a:tc>
                  <a:txBody>
                    <a:bodyPr/>
                    <a:lstStyle/>
                    <a:p>
                      <a:pPr marL="0" marR="0">
                        <a:lnSpc>
                          <a:spcPct val="115000"/>
                        </a:lnSpc>
                        <a:spcBef>
                          <a:spcPts val="0"/>
                        </a:spcBef>
                        <a:spcAft>
                          <a:spcPts val="1000"/>
                        </a:spcAft>
                      </a:pPr>
                      <a:r>
                        <a:rPr lang="en-US" sz="1100">
                          <a:effectLst/>
                        </a:rPr>
                        <a:t>Combination of prescription opioids, heroin and cocaine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1523365" algn="dec"/>
                        </a:tabLst>
                      </a:pPr>
                      <a:r>
                        <a:rPr lang="en-US" sz="1100">
                          <a:effectLst/>
                        </a:rPr>
                        <a:t>50 </a:t>
                      </a:r>
                      <a:endParaRPr lang="en-US" sz="1100">
                        <a:effectLst/>
                        <a:latin typeface="Calibri"/>
                        <a:ea typeface="Calibri"/>
                        <a:cs typeface="Times New Roman"/>
                      </a:endParaRPr>
                    </a:p>
                  </a:txBody>
                  <a:tcPr marL="68580" marR="68580" marT="0" marB="0"/>
                </a:tc>
              </a:tr>
              <a:tr h="459486">
                <a:tc>
                  <a:txBody>
                    <a:bodyPr/>
                    <a:lstStyle/>
                    <a:p>
                      <a:pPr marL="0" marR="0">
                        <a:lnSpc>
                          <a:spcPct val="115000"/>
                        </a:lnSpc>
                        <a:spcBef>
                          <a:spcPts val="0"/>
                        </a:spcBef>
                        <a:spcAft>
                          <a:spcPts val="1000"/>
                        </a:spcAft>
                      </a:pPr>
                      <a:r>
                        <a:rPr lang="en-US" sz="1100">
                          <a:effectLst/>
                        </a:rPr>
                        <a:t>Prescription opioids and heroin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1523365" algn="dec"/>
                        </a:tabLst>
                      </a:pPr>
                      <a:r>
                        <a:rPr lang="en-US" sz="1100">
                          <a:effectLst/>
                        </a:rPr>
                        <a:t>109 </a:t>
                      </a:r>
                      <a:endParaRPr lang="en-US" sz="1100">
                        <a:effectLst/>
                        <a:latin typeface="Calibri"/>
                        <a:ea typeface="Calibri"/>
                        <a:cs typeface="Times New Roman"/>
                      </a:endParaRPr>
                    </a:p>
                  </a:txBody>
                  <a:tcPr marL="68580" marR="68580" marT="0" marB="0"/>
                </a:tc>
              </a:tr>
              <a:tr h="459486">
                <a:tc>
                  <a:txBody>
                    <a:bodyPr/>
                    <a:lstStyle/>
                    <a:p>
                      <a:pPr marL="0" marR="0">
                        <a:lnSpc>
                          <a:spcPct val="115000"/>
                        </a:lnSpc>
                        <a:spcBef>
                          <a:spcPts val="0"/>
                        </a:spcBef>
                        <a:spcAft>
                          <a:spcPts val="1000"/>
                        </a:spcAft>
                      </a:pPr>
                      <a:r>
                        <a:rPr lang="en-US" sz="1100">
                          <a:effectLst/>
                        </a:rPr>
                        <a:t>Prescription opioids and cocaine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1523365" algn="dec"/>
                        </a:tabLst>
                      </a:pPr>
                      <a:r>
                        <a:rPr lang="en-US" sz="1100">
                          <a:effectLst/>
                        </a:rPr>
                        <a:t>55 </a:t>
                      </a:r>
                      <a:endParaRPr lang="en-US" sz="1100">
                        <a:effectLst/>
                        <a:latin typeface="Calibri"/>
                        <a:ea typeface="Calibri"/>
                        <a:cs typeface="Times New Roman"/>
                      </a:endParaRPr>
                    </a:p>
                  </a:txBody>
                  <a:tcPr marL="68580" marR="68580" marT="0" marB="0"/>
                </a:tc>
              </a:tr>
              <a:tr h="459486">
                <a:tc>
                  <a:txBody>
                    <a:bodyPr/>
                    <a:lstStyle/>
                    <a:p>
                      <a:pPr marL="0" marR="0">
                        <a:lnSpc>
                          <a:spcPct val="115000"/>
                        </a:lnSpc>
                        <a:spcBef>
                          <a:spcPts val="0"/>
                        </a:spcBef>
                        <a:spcAft>
                          <a:spcPts val="1000"/>
                        </a:spcAft>
                      </a:pPr>
                      <a:r>
                        <a:rPr lang="en-US" sz="1100">
                          <a:effectLst/>
                        </a:rPr>
                        <a:t>Combination of heroin and cocaine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1523365" algn="dec"/>
                        </a:tabLst>
                      </a:pPr>
                      <a:r>
                        <a:rPr lang="en-US" sz="1100">
                          <a:effectLst/>
                        </a:rPr>
                        <a:t>65 </a:t>
                      </a:r>
                      <a:endParaRPr lang="en-US" sz="1100">
                        <a:effectLst/>
                        <a:latin typeface="Calibri"/>
                        <a:ea typeface="Calibri"/>
                        <a:cs typeface="Times New Roman"/>
                      </a:endParaRPr>
                    </a:p>
                  </a:txBody>
                  <a:tcPr marL="68580" marR="68580" marT="0" marB="0"/>
                </a:tc>
              </a:tr>
              <a:tr h="459486">
                <a:tc>
                  <a:txBody>
                    <a:bodyPr/>
                    <a:lstStyle/>
                    <a:p>
                      <a:pPr marL="0" marR="0">
                        <a:lnSpc>
                          <a:spcPct val="115000"/>
                        </a:lnSpc>
                        <a:spcBef>
                          <a:spcPts val="0"/>
                        </a:spcBef>
                        <a:spcAft>
                          <a:spcPts val="1000"/>
                        </a:spcAft>
                      </a:pPr>
                      <a:r>
                        <a:rPr lang="en-US" sz="1100">
                          <a:effectLst/>
                        </a:rPr>
                        <a:t>Other drugs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1523365" algn="dec"/>
                        </a:tabLst>
                      </a:pPr>
                      <a:r>
                        <a:rPr lang="en-US" sz="1100">
                          <a:effectLst/>
                        </a:rPr>
                        <a:t>103 </a:t>
                      </a:r>
                      <a:endParaRPr lang="en-US" sz="1100">
                        <a:effectLst/>
                        <a:latin typeface="Calibri"/>
                        <a:ea typeface="Calibri"/>
                        <a:cs typeface="Times New Roman"/>
                      </a:endParaRPr>
                    </a:p>
                  </a:txBody>
                  <a:tcPr marL="68580" marR="68580" marT="0" marB="0"/>
                </a:tc>
              </a:tr>
              <a:tr h="665226">
                <a:tc>
                  <a:txBody>
                    <a:bodyPr/>
                    <a:lstStyle/>
                    <a:p>
                      <a:pPr marL="0" marR="0">
                        <a:lnSpc>
                          <a:spcPct val="115000"/>
                        </a:lnSpc>
                        <a:spcBef>
                          <a:spcPts val="0"/>
                        </a:spcBef>
                        <a:spcAft>
                          <a:spcPts val="1000"/>
                        </a:spcAft>
                      </a:pPr>
                      <a:r>
                        <a:rPr lang="en-US" sz="1100" dirty="0">
                          <a:effectLst/>
                        </a:rPr>
                        <a:t>Total drug overdoses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tabLst>
                          <a:tab pos="1523365" algn="dec"/>
                        </a:tabLst>
                      </a:pPr>
                      <a:r>
                        <a:rPr lang="en-US" sz="1100" dirty="0">
                          <a:effectLst/>
                        </a:rPr>
                        <a:t>752</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9225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 of Overdose Deaths in New Jersey: 2009</a:t>
            </a:r>
            <a:endParaRPr lang="en-US" dirty="0"/>
          </a:p>
        </p:txBody>
      </p:sp>
      <p:sp>
        <p:nvSpPr>
          <p:cNvPr id="3" name="Text Placeholder 2"/>
          <p:cNvSpPr>
            <a:spLocks noGrp="1"/>
          </p:cNvSpPr>
          <p:nvPr>
            <p:ph type="body" idx="1"/>
          </p:nvPr>
        </p:nvSpPr>
        <p:spPr/>
        <p:txBody>
          <a:bodyPr/>
          <a:lstStyle/>
          <a:p>
            <a:r>
              <a:rPr lang="en-US" dirty="0" smtClean="0"/>
              <a:t>Gender Race/Ethnicity</a:t>
            </a:r>
            <a:endParaRPr lang="en-US" dirty="0"/>
          </a:p>
        </p:txBody>
      </p:sp>
      <p:sp>
        <p:nvSpPr>
          <p:cNvPr id="5" name="Text Placeholder 4"/>
          <p:cNvSpPr>
            <a:spLocks noGrp="1"/>
          </p:cNvSpPr>
          <p:nvPr>
            <p:ph type="body" sz="half" idx="3"/>
          </p:nvPr>
        </p:nvSpPr>
        <p:spPr/>
        <p:txBody>
          <a:bodyPr/>
          <a:lstStyle/>
          <a:p>
            <a:r>
              <a:rPr lang="en-US" dirty="0" smtClean="0"/>
              <a:t>Number of Deaths</a:t>
            </a:r>
            <a:endParaRPr lang="en-US" dirty="0"/>
          </a:p>
        </p:txBody>
      </p:sp>
      <p:sp>
        <p:nvSpPr>
          <p:cNvPr id="4" name="Content Placeholder 3"/>
          <p:cNvSpPr>
            <a:spLocks noGrp="1"/>
          </p:cNvSpPr>
          <p:nvPr>
            <p:ph sz="quarter" idx="2"/>
          </p:nvPr>
        </p:nvSpPr>
        <p:spPr/>
        <p:txBody>
          <a:bodyPr/>
          <a:lstStyle/>
          <a:p>
            <a:r>
              <a:rPr lang="en-US" dirty="0" smtClean="0"/>
              <a:t>Women</a:t>
            </a:r>
          </a:p>
          <a:p>
            <a:r>
              <a:rPr lang="en-US" dirty="0" smtClean="0"/>
              <a:t>Men</a:t>
            </a:r>
          </a:p>
          <a:p>
            <a:r>
              <a:rPr lang="en-US" dirty="0" smtClean="0"/>
              <a:t>Non Hispanic White</a:t>
            </a:r>
          </a:p>
          <a:p>
            <a:r>
              <a:rPr lang="en-US" dirty="0" smtClean="0"/>
              <a:t>Nin Hispanic Black</a:t>
            </a:r>
          </a:p>
          <a:p>
            <a:r>
              <a:rPr lang="en-US" dirty="0" smtClean="0"/>
              <a:t>Hispanic</a:t>
            </a:r>
          </a:p>
          <a:p>
            <a:r>
              <a:rPr lang="en-US" dirty="0" smtClean="0"/>
              <a:t>Asian or Pacific Islander</a:t>
            </a:r>
            <a:endParaRPr lang="en-US" dirty="0"/>
          </a:p>
        </p:txBody>
      </p:sp>
      <p:sp>
        <p:nvSpPr>
          <p:cNvPr id="6" name="Content Placeholder 5"/>
          <p:cNvSpPr>
            <a:spLocks noGrp="1"/>
          </p:cNvSpPr>
          <p:nvPr>
            <p:ph sz="quarter" idx="4"/>
          </p:nvPr>
        </p:nvSpPr>
        <p:spPr/>
        <p:txBody>
          <a:bodyPr/>
          <a:lstStyle/>
          <a:p>
            <a:r>
              <a:rPr lang="en-US" dirty="0" smtClean="0"/>
              <a:t>208</a:t>
            </a:r>
          </a:p>
          <a:p>
            <a:r>
              <a:rPr lang="en-US" dirty="0" smtClean="0"/>
              <a:t>543</a:t>
            </a:r>
          </a:p>
          <a:p>
            <a:r>
              <a:rPr lang="en-US" dirty="0" smtClean="0"/>
              <a:t>559</a:t>
            </a:r>
          </a:p>
          <a:p>
            <a:r>
              <a:rPr lang="en-US" dirty="0" smtClean="0"/>
              <a:t>133</a:t>
            </a:r>
          </a:p>
          <a:p>
            <a:r>
              <a:rPr lang="en-US" dirty="0" smtClean="0"/>
              <a:t>54</a:t>
            </a:r>
          </a:p>
          <a:p>
            <a:r>
              <a:rPr lang="en-US" dirty="0" smtClean="0"/>
              <a:t>2</a:t>
            </a:r>
          </a:p>
          <a:p>
            <a:endParaRPr lang="en-US" dirty="0"/>
          </a:p>
        </p:txBody>
      </p:sp>
    </p:spTree>
    <p:extLst>
      <p:ext uri="{BB962C8B-B14F-4D97-AF65-F5344CB8AC3E}">
        <p14:creationId xmlns:p14="http://schemas.microsoft.com/office/powerpoint/2010/main" val="408310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Growing Epidemic of Prescription Pill Substance Abuse in New Jersey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Prescription </a:t>
            </a:r>
            <a:r>
              <a:rPr lang="en-US" dirty="0"/>
              <a:t>drug abuse related mortality </a:t>
            </a:r>
            <a:r>
              <a:rPr lang="en-US" dirty="0" smtClean="0"/>
              <a:t>more than doubled from </a:t>
            </a:r>
            <a:r>
              <a:rPr lang="en-US" dirty="0"/>
              <a:t>6.5/100,000 population in 1999 to </a:t>
            </a:r>
            <a:r>
              <a:rPr lang="en-US" dirty="0" smtClean="0"/>
              <a:t>13.2/100,000 </a:t>
            </a:r>
            <a:r>
              <a:rPr lang="en-US" dirty="0"/>
              <a:t>population in </a:t>
            </a:r>
            <a:r>
              <a:rPr lang="en-US" dirty="0" smtClean="0"/>
              <a:t>2013</a:t>
            </a:r>
            <a:r>
              <a:rPr lang="en-US" baseline="30000" dirty="0" smtClean="0"/>
              <a:t> </a:t>
            </a:r>
          </a:p>
          <a:p>
            <a:pPr lvl="0"/>
            <a:r>
              <a:rPr lang="en-US" dirty="0"/>
              <a:t>Drug treatment facilities record numbers of admissions for heroin and other opiate/opioid addictions</a:t>
            </a:r>
          </a:p>
          <a:p>
            <a:pPr lvl="1"/>
            <a:r>
              <a:rPr lang="en-US" dirty="0"/>
              <a:t>  The number of drug treatment admissions for opioid pill addictions in NJ tripled from 2006 to 2011, with more than 8,600 admissions in 2011</a:t>
            </a:r>
          </a:p>
          <a:p>
            <a:pPr lvl="1"/>
            <a:r>
              <a:rPr lang="en-US" dirty="0"/>
              <a:t>  Nearly half of these patients were age 25 or younger</a:t>
            </a:r>
          </a:p>
          <a:p>
            <a:pPr lvl="1"/>
            <a:r>
              <a:rPr lang="en-US" dirty="0"/>
              <a:t> Heroin addiction admissions to NJ treatment facilities jumped by nearly one-third for those under age 25, with more than 6,600 during 2011</a:t>
            </a:r>
          </a:p>
          <a:p>
            <a:pPr lvl="0"/>
            <a:endParaRPr lang="en-US" dirty="0"/>
          </a:p>
          <a:p>
            <a:endParaRPr lang="en-US" dirty="0"/>
          </a:p>
        </p:txBody>
      </p:sp>
    </p:spTree>
    <p:extLst>
      <p:ext uri="{BB962C8B-B14F-4D97-AF65-F5344CB8AC3E}">
        <p14:creationId xmlns:p14="http://schemas.microsoft.com/office/powerpoint/2010/main" val="253499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304800" y="2438400"/>
            <a:ext cx="55229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a14:hiddenLine>
            </a:ext>
          </a:extLst>
        </p:spPr>
        <p:txBody>
          <a:bodyPr/>
          <a:lstStyle>
            <a:lvl1pPr marL="342900" indent="-342900" eaLnBrk="0" hangingPunct="0">
              <a:spcBef>
                <a:spcPct val="20000"/>
              </a:spcBef>
              <a:buFont typeface="Arial" pitchFamily="34" charset="0"/>
              <a:buChar char="•"/>
              <a:defRPr sz="3200" b="1">
                <a:solidFill>
                  <a:schemeClr val="bg2"/>
                </a:solidFill>
                <a:latin typeface="Arial Narrow" pitchFamily="34" charset="0"/>
              </a:defRPr>
            </a:lvl1pPr>
            <a:lvl2pPr marL="742950" indent="-285750" eaLnBrk="0" hangingPunct="0">
              <a:spcBef>
                <a:spcPct val="20000"/>
              </a:spcBef>
              <a:buFont typeface="Arial" pitchFamily="34" charset="0"/>
              <a:buChar char="–"/>
              <a:defRPr sz="2800" b="1">
                <a:solidFill>
                  <a:schemeClr val="bg2"/>
                </a:solidFill>
                <a:latin typeface="Arial Narrow" pitchFamily="34" charset="0"/>
              </a:defRPr>
            </a:lvl2pPr>
            <a:lvl3pPr marL="1143000" indent="-228600" eaLnBrk="0" hangingPunct="0">
              <a:spcBef>
                <a:spcPct val="20000"/>
              </a:spcBef>
              <a:buFont typeface="Arial" pitchFamily="34" charset="0"/>
              <a:buChar char="•"/>
              <a:defRPr sz="2400" b="1">
                <a:solidFill>
                  <a:schemeClr val="bg2"/>
                </a:solidFill>
                <a:latin typeface="Arial Narrow" pitchFamily="34" charset="0"/>
              </a:defRPr>
            </a:lvl3pPr>
            <a:lvl4pPr marL="1600200" indent="-228600" eaLnBrk="0" hangingPunct="0">
              <a:spcBef>
                <a:spcPct val="20000"/>
              </a:spcBef>
              <a:buFont typeface="Arial" pitchFamily="34" charset="0"/>
              <a:buChar char="–"/>
              <a:defRPr sz="2000" b="1">
                <a:solidFill>
                  <a:schemeClr val="bg2"/>
                </a:solidFill>
                <a:latin typeface="Arial Narrow" pitchFamily="34" charset="0"/>
              </a:defRPr>
            </a:lvl4pPr>
            <a:lvl5pPr marL="2057400" indent="-228600" eaLnBrk="0" hangingPunct="0">
              <a:spcBef>
                <a:spcPct val="20000"/>
              </a:spcBef>
              <a:buFont typeface="Arial" pitchFamily="34" charset="0"/>
              <a:buChar char="»"/>
              <a:defRPr sz="2000" b="1">
                <a:solidFill>
                  <a:schemeClr val="bg2"/>
                </a:solidFill>
                <a:latin typeface="Arial Narrow" pitchFamily="34" charset="0"/>
              </a:defRPr>
            </a:lvl5pPr>
            <a:lvl6pPr marL="2514600" indent="-228600" eaLnBrk="0" fontAlgn="base" hangingPunct="0">
              <a:spcBef>
                <a:spcPct val="20000"/>
              </a:spcBef>
              <a:spcAft>
                <a:spcPct val="0"/>
              </a:spcAft>
              <a:buFont typeface="Arial" pitchFamily="34" charset="0"/>
              <a:buChar char="»"/>
              <a:defRPr sz="2000" b="1">
                <a:solidFill>
                  <a:schemeClr val="bg2"/>
                </a:solidFill>
                <a:latin typeface="Arial Narrow" pitchFamily="34" charset="0"/>
              </a:defRPr>
            </a:lvl6pPr>
            <a:lvl7pPr marL="2971800" indent="-228600" eaLnBrk="0" fontAlgn="base" hangingPunct="0">
              <a:spcBef>
                <a:spcPct val="20000"/>
              </a:spcBef>
              <a:spcAft>
                <a:spcPct val="0"/>
              </a:spcAft>
              <a:buFont typeface="Arial" pitchFamily="34" charset="0"/>
              <a:buChar char="»"/>
              <a:defRPr sz="2000" b="1">
                <a:solidFill>
                  <a:schemeClr val="bg2"/>
                </a:solidFill>
                <a:latin typeface="Arial Narrow" pitchFamily="34" charset="0"/>
              </a:defRPr>
            </a:lvl7pPr>
            <a:lvl8pPr marL="3429000" indent="-228600" eaLnBrk="0" fontAlgn="base" hangingPunct="0">
              <a:spcBef>
                <a:spcPct val="20000"/>
              </a:spcBef>
              <a:spcAft>
                <a:spcPct val="0"/>
              </a:spcAft>
              <a:buFont typeface="Arial" pitchFamily="34" charset="0"/>
              <a:buChar char="»"/>
              <a:defRPr sz="2000" b="1">
                <a:solidFill>
                  <a:schemeClr val="bg2"/>
                </a:solidFill>
                <a:latin typeface="Arial Narrow" pitchFamily="34" charset="0"/>
              </a:defRPr>
            </a:lvl8pPr>
            <a:lvl9pPr marL="3886200" indent="-228600" eaLnBrk="0" fontAlgn="base" hangingPunct="0">
              <a:spcBef>
                <a:spcPct val="20000"/>
              </a:spcBef>
              <a:spcAft>
                <a:spcPct val="0"/>
              </a:spcAft>
              <a:buFont typeface="Arial" pitchFamily="34" charset="0"/>
              <a:buChar char="»"/>
              <a:defRPr sz="2000" b="1">
                <a:solidFill>
                  <a:schemeClr val="bg2"/>
                </a:solidFill>
                <a:latin typeface="Arial Narrow" pitchFamily="34" charset="0"/>
              </a:defRPr>
            </a:lvl9pPr>
          </a:lstStyle>
          <a:p>
            <a:pPr eaLnBrk="1" fontAlgn="base" hangingPunct="1">
              <a:spcAft>
                <a:spcPct val="0"/>
              </a:spcAft>
              <a:defRPr/>
            </a:pPr>
            <a:r>
              <a:rPr lang="en-US" altLang="en-US" b="0" dirty="0" smtClean="0">
                <a:solidFill>
                  <a:prstClr val="white"/>
                </a:solidFill>
                <a:latin typeface="Calibri"/>
              </a:rPr>
              <a:t>Medicine cabinet dry</a:t>
            </a:r>
          </a:p>
          <a:p>
            <a:pPr eaLnBrk="1" fontAlgn="base" hangingPunct="1">
              <a:spcAft>
                <a:spcPct val="0"/>
              </a:spcAft>
              <a:defRPr/>
            </a:pPr>
            <a:r>
              <a:rPr lang="en-US" altLang="en-US" b="0" dirty="0" smtClean="0">
                <a:solidFill>
                  <a:prstClr val="white"/>
                </a:solidFill>
                <a:latin typeface="Calibri"/>
              </a:rPr>
              <a:t>Price:</a:t>
            </a:r>
            <a:r>
              <a:rPr lang="en-US" altLang="en-US" sz="4000" dirty="0" smtClean="0">
                <a:solidFill>
                  <a:prstClr val="white"/>
                </a:solidFill>
                <a:latin typeface="Calibri"/>
              </a:rPr>
              <a:t> </a:t>
            </a:r>
            <a:r>
              <a:rPr lang="en-US" altLang="en-US" b="0" dirty="0" smtClean="0">
                <a:solidFill>
                  <a:prstClr val="white"/>
                </a:solidFill>
                <a:latin typeface="Calibri"/>
              </a:rPr>
              <a:t>Cheap </a:t>
            </a:r>
            <a:r>
              <a:rPr lang="en-US" altLang="en-US" sz="2800" b="0" dirty="0" smtClean="0">
                <a:solidFill>
                  <a:prstClr val="white"/>
                </a:solidFill>
                <a:latin typeface="Calibri"/>
              </a:rPr>
              <a:t>$5-8 </a:t>
            </a:r>
          </a:p>
          <a:p>
            <a:pPr eaLnBrk="1" fontAlgn="base" hangingPunct="1">
              <a:spcAft>
                <a:spcPct val="0"/>
              </a:spcAft>
              <a:defRPr/>
            </a:pPr>
            <a:r>
              <a:rPr lang="en-US" altLang="en-US" b="0" dirty="0" smtClean="0">
                <a:solidFill>
                  <a:prstClr val="white"/>
                </a:solidFill>
                <a:latin typeface="Calibri"/>
              </a:rPr>
              <a:t>Purity:40%-76%</a:t>
            </a:r>
          </a:p>
          <a:p>
            <a:pPr eaLnBrk="1" fontAlgn="base" hangingPunct="1">
              <a:spcAft>
                <a:spcPct val="0"/>
              </a:spcAft>
              <a:buFontTx/>
              <a:buChar char="•"/>
              <a:defRPr/>
            </a:pPr>
            <a:r>
              <a:rPr lang="en-US" altLang="en-US" b="0" dirty="0">
                <a:solidFill>
                  <a:prstClr val="white"/>
                </a:solidFill>
                <a:latin typeface="Calibri"/>
              </a:rPr>
              <a:t>Direct Importation</a:t>
            </a:r>
          </a:p>
          <a:p>
            <a:pPr eaLnBrk="1" fontAlgn="base" hangingPunct="1">
              <a:spcAft>
                <a:spcPct val="0"/>
              </a:spcAft>
              <a:buFontTx/>
              <a:buChar char="•"/>
              <a:defRPr/>
            </a:pPr>
            <a:r>
              <a:rPr lang="en-US" altLang="en-US" b="0" dirty="0" smtClean="0">
                <a:solidFill>
                  <a:prstClr val="white"/>
                </a:solidFill>
                <a:latin typeface="Calibri"/>
              </a:rPr>
              <a:t> Availability</a:t>
            </a:r>
          </a:p>
          <a:p>
            <a:pPr eaLnBrk="1" fontAlgn="base" hangingPunct="1">
              <a:spcAft>
                <a:spcPct val="0"/>
              </a:spcAft>
              <a:defRPr/>
            </a:pPr>
            <a:r>
              <a:rPr lang="en-US" altLang="en-US" b="0" dirty="0" smtClean="0">
                <a:solidFill>
                  <a:prstClr val="white"/>
                </a:solidFill>
                <a:latin typeface="Calibri"/>
              </a:rPr>
              <a:t>Inhaling to IDU</a:t>
            </a:r>
          </a:p>
          <a:p>
            <a:pPr eaLnBrk="1" fontAlgn="base" hangingPunct="1">
              <a:spcAft>
                <a:spcPct val="0"/>
              </a:spcAft>
              <a:defRPr/>
            </a:pPr>
            <a:r>
              <a:rPr lang="en-US" altLang="en-US" sz="800" b="0" dirty="0" smtClean="0">
                <a:solidFill>
                  <a:srgbClr val="E6AF00"/>
                </a:solidFill>
                <a:latin typeface="Calibri"/>
              </a:rPr>
              <a:t>DEA/Domestic Monitoring Program</a:t>
            </a:r>
          </a:p>
        </p:txBody>
      </p:sp>
      <p:pic>
        <p:nvPicPr>
          <p:cNvPr id="156675" name="Picture 4" descr="revenge"/>
          <p:cNvPicPr>
            <a:picLocks noChangeAspect="1" noChangeArrowheads="1"/>
          </p:cNvPicPr>
          <p:nvPr/>
        </p:nvPicPr>
        <p:blipFill>
          <a:blip r:embed="rId2">
            <a:extLst>
              <a:ext uri="{28A0092B-C50C-407E-A947-70E740481C1C}">
                <a14:useLocalDpi xmlns:a14="http://schemas.microsoft.com/office/drawing/2010/main" val="0"/>
              </a:ext>
            </a:extLst>
          </a:blip>
          <a:srcRect l="23302"/>
          <a:stretch>
            <a:fillRect/>
          </a:stretch>
        </p:blipFill>
        <p:spPr bwMode="auto">
          <a:xfrm>
            <a:off x="4191000" y="2743200"/>
            <a:ext cx="49530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800" y="381000"/>
            <a:ext cx="5715000" cy="1200329"/>
          </a:xfrm>
          <a:prstGeom prst="rect">
            <a:avLst/>
          </a:prstGeom>
          <a:noFill/>
        </p:spPr>
        <p:txBody>
          <a:bodyPr>
            <a:spAutoFit/>
          </a:bodyPr>
          <a:lstStyle/>
          <a:p>
            <a:pPr fontAlgn="base">
              <a:spcBef>
                <a:spcPct val="0"/>
              </a:spcBef>
              <a:spcAft>
                <a:spcPct val="0"/>
              </a:spcAft>
              <a:defRPr/>
            </a:pPr>
            <a:r>
              <a:rPr lang="en-US" sz="3600" b="1" dirty="0" smtClean="0">
                <a:solidFill>
                  <a:srgbClr val="E6AF00"/>
                </a:solidFill>
                <a:effectLst>
                  <a:outerShdw blurRad="38100" dist="38100" dir="2700000" algn="tl">
                    <a:srgbClr val="000000">
                      <a:alpha val="43137"/>
                    </a:srgbClr>
                  </a:outerShdw>
                </a:effectLst>
              </a:rPr>
              <a:t>Transition Pills to Heroin: Brand to Generic</a:t>
            </a:r>
            <a:endParaRPr lang="en-US" sz="3600" b="1" dirty="0">
              <a:solidFill>
                <a:srgbClr val="E6A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0254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Risk Populations</a:t>
            </a:r>
            <a:endParaRPr lang="en-US" dirty="0"/>
          </a:p>
        </p:txBody>
      </p:sp>
      <p:sp>
        <p:nvSpPr>
          <p:cNvPr id="3" name="Content Placeholder 2"/>
          <p:cNvSpPr>
            <a:spLocks noGrp="1"/>
          </p:cNvSpPr>
          <p:nvPr>
            <p:ph idx="1"/>
          </p:nvPr>
        </p:nvSpPr>
        <p:spPr/>
        <p:txBody>
          <a:bodyPr>
            <a:normAutofit/>
          </a:bodyPr>
          <a:lstStyle/>
          <a:p>
            <a:r>
              <a:rPr lang="en-US" dirty="0" smtClean="0"/>
              <a:t>2 major </a:t>
            </a:r>
            <a:r>
              <a:rPr lang="en-US" dirty="0"/>
              <a:t>at risk  populations in the </a:t>
            </a:r>
            <a:r>
              <a:rPr lang="en-US" dirty="0" smtClean="0"/>
              <a:t>US: </a:t>
            </a:r>
          </a:p>
          <a:p>
            <a:pPr lvl="1"/>
            <a:r>
              <a:rPr lang="en-US" dirty="0"/>
              <a:t>E</a:t>
            </a:r>
            <a:r>
              <a:rPr lang="en-US" dirty="0" smtClean="0"/>
              <a:t>stimated </a:t>
            </a:r>
            <a:r>
              <a:rPr lang="en-US" dirty="0"/>
              <a:t>9 million persons who report long-term medical use of </a:t>
            </a:r>
            <a:r>
              <a:rPr lang="en-US" dirty="0" smtClean="0"/>
              <a:t>opioids</a:t>
            </a:r>
          </a:p>
          <a:p>
            <a:pPr lvl="1"/>
            <a:r>
              <a:rPr lang="en-US" dirty="0"/>
              <a:t>A</a:t>
            </a:r>
            <a:r>
              <a:rPr lang="en-US" dirty="0" smtClean="0"/>
              <a:t>pproximately </a:t>
            </a:r>
            <a:r>
              <a:rPr lang="en-US" dirty="0"/>
              <a:t>5 million persons who report nonmedical use in the past </a:t>
            </a:r>
            <a:r>
              <a:rPr lang="en-US" dirty="0" smtClean="0"/>
              <a:t>month </a:t>
            </a:r>
          </a:p>
          <a:p>
            <a:r>
              <a:rPr lang="en-US" dirty="0" smtClean="0"/>
              <a:t>Nonmedical </a:t>
            </a:r>
            <a:r>
              <a:rPr lang="en-US" dirty="0"/>
              <a:t>use is defined as opioid analgesic use without a prescription or a medical need to take an </a:t>
            </a:r>
            <a:r>
              <a:rPr lang="en-US" dirty="0" smtClean="0"/>
              <a:t>opioid</a:t>
            </a:r>
            <a:endParaRPr lang="en-US" dirty="0"/>
          </a:p>
        </p:txBody>
      </p:sp>
    </p:spTree>
    <p:extLst>
      <p:ext uri="{BB962C8B-B14F-4D97-AF65-F5344CB8AC3E}">
        <p14:creationId xmlns:p14="http://schemas.microsoft.com/office/powerpoint/2010/main" val="417475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Prescribing</a:t>
            </a:r>
            <a:endParaRPr lang="en-US" dirty="0"/>
          </a:p>
        </p:txBody>
      </p:sp>
      <p:sp>
        <p:nvSpPr>
          <p:cNvPr id="3" name="Content Placeholder 2"/>
          <p:cNvSpPr>
            <a:spLocks noGrp="1"/>
          </p:cNvSpPr>
          <p:nvPr>
            <p:ph idx="1"/>
          </p:nvPr>
        </p:nvSpPr>
        <p:spPr/>
        <p:txBody>
          <a:bodyPr>
            <a:noAutofit/>
          </a:bodyPr>
          <a:lstStyle/>
          <a:p>
            <a:pPr lvl="0"/>
            <a:r>
              <a:rPr lang="en-US" sz="3200" dirty="0"/>
              <a:t>Prescribing practices </a:t>
            </a:r>
            <a:r>
              <a:rPr lang="en-US" sz="3200" dirty="0" smtClean="0"/>
              <a:t>related </a:t>
            </a:r>
            <a:r>
              <a:rPr lang="en-US" sz="3200" dirty="0"/>
              <a:t>to prescription drug abuse and play an important role in </a:t>
            </a:r>
            <a:r>
              <a:rPr lang="en-US" sz="3200" dirty="0" smtClean="0"/>
              <a:t>opioid </a:t>
            </a:r>
            <a:r>
              <a:rPr lang="en-US" sz="3200" dirty="0"/>
              <a:t>analgesic </a:t>
            </a:r>
            <a:r>
              <a:rPr lang="en-US" sz="3200" dirty="0" smtClean="0"/>
              <a:t>abuse  </a:t>
            </a:r>
            <a:endParaRPr lang="en-US" sz="3200" dirty="0"/>
          </a:p>
          <a:p>
            <a:pPr lvl="0"/>
            <a:r>
              <a:rPr lang="en-US" sz="3200" dirty="0" smtClean="0"/>
              <a:t>80% </a:t>
            </a:r>
            <a:r>
              <a:rPr lang="en-US" sz="3200" dirty="0"/>
              <a:t>of patients </a:t>
            </a:r>
            <a:r>
              <a:rPr lang="en-US" sz="3200" dirty="0" smtClean="0"/>
              <a:t>receive </a:t>
            </a:r>
            <a:r>
              <a:rPr lang="en-US" sz="3200" dirty="0"/>
              <a:t>low dose (&lt;100 mg morphine equivalent </a:t>
            </a:r>
            <a:r>
              <a:rPr lang="en-US" sz="3200" dirty="0" smtClean="0"/>
              <a:t>dose/day</a:t>
            </a:r>
            <a:r>
              <a:rPr lang="en-US" sz="3200" dirty="0"/>
              <a:t>) prescriptions from a single </a:t>
            </a:r>
            <a:r>
              <a:rPr lang="en-US" sz="3200" dirty="0" smtClean="0"/>
              <a:t>provider</a:t>
            </a:r>
            <a:endParaRPr lang="en-US" sz="3200" dirty="0"/>
          </a:p>
          <a:p>
            <a:pPr lvl="1"/>
            <a:r>
              <a:rPr lang="en-US" sz="3200" dirty="0" smtClean="0"/>
              <a:t>Account </a:t>
            </a:r>
            <a:r>
              <a:rPr lang="en-US" sz="3200" dirty="0"/>
              <a:t>for 20% of the </a:t>
            </a:r>
            <a:r>
              <a:rPr lang="en-US" sz="3200" dirty="0" smtClean="0"/>
              <a:t>overdoses  </a:t>
            </a:r>
            <a:endParaRPr lang="en-US" sz="3200" dirty="0"/>
          </a:p>
          <a:p>
            <a:endParaRPr lang="en-US" sz="3200" dirty="0"/>
          </a:p>
        </p:txBody>
      </p:sp>
    </p:spTree>
    <p:extLst>
      <p:ext uri="{BB962C8B-B14F-4D97-AF65-F5344CB8AC3E}">
        <p14:creationId xmlns:p14="http://schemas.microsoft.com/office/powerpoint/2010/main" val="1386988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Prescribing - Continued</a:t>
            </a:r>
            <a:endParaRPr lang="en-US" dirty="0"/>
          </a:p>
        </p:txBody>
      </p:sp>
      <p:sp>
        <p:nvSpPr>
          <p:cNvPr id="3" name="Content Placeholder 2"/>
          <p:cNvSpPr>
            <a:spLocks noGrp="1"/>
          </p:cNvSpPr>
          <p:nvPr>
            <p:ph idx="1"/>
          </p:nvPr>
        </p:nvSpPr>
        <p:spPr/>
        <p:txBody>
          <a:bodyPr/>
          <a:lstStyle/>
          <a:p>
            <a:pPr lvl="0"/>
            <a:r>
              <a:rPr lang="en-US" sz="2800" dirty="0"/>
              <a:t>10% of patients who get prescriptions for high doses (≥100 mg morphine equivalent dose/day) from single prescriber </a:t>
            </a:r>
          </a:p>
          <a:p>
            <a:pPr lvl="1"/>
            <a:r>
              <a:rPr lang="en-US" sz="2800" dirty="0"/>
              <a:t>40% of the opioid overdoses</a:t>
            </a:r>
          </a:p>
          <a:p>
            <a:pPr lvl="0"/>
            <a:r>
              <a:rPr lang="en-US" sz="2800" dirty="0"/>
              <a:t>10% get high daily dose prescriptions from multiple providers </a:t>
            </a:r>
          </a:p>
          <a:p>
            <a:pPr lvl="1"/>
            <a:r>
              <a:rPr lang="en-US" sz="2800" dirty="0"/>
              <a:t>40% of the opioid overdoses and likely diverting to people who use them without a prescription </a:t>
            </a:r>
          </a:p>
          <a:p>
            <a:endParaRPr lang="en-US" dirty="0"/>
          </a:p>
        </p:txBody>
      </p:sp>
    </p:spTree>
    <p:extLst>
      <p:ext uri="{BB962C8B-B14F-4D97-AF65-F5344CB8AC3E}">
        <p14:creationId xmlns:p14="http://schemas.microsoft.com/office/powerpoint/2010/main" val="333388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Non-Medical Users</a:t>
            </a:r>
            <a:endParaRPr lang="en-US" dirty="0"/>
          </a:p>
        </p:txBody>
      </p:sp>
      <p:sp>
        <p:nvSpPr>
          <p:cNvPr id="3" name="Content Placeholder 2"/>
          <p:cNvSpPr>
            <a:spLocks noGrp="1"/>
          </p:cNvSpPr>
          <p:nvPr>
            <p:ph idx="1"/>
          </p:nvPr>
        </p:nvSpPr>
        <p:spPr/>
        <p:txBody>
          <a:bodyPr/>
          <a:lstStyle/>
          <a:p>
            <a:pPr lvl="0"/>
            <a:r>
              <a:rPr lang="en-US" sz="3600" dirty="0"/>
              <a:t>Among nonmedical </a:t>
            </a:r>
            <a:r>
              <a:rPr lang="en-US" sz="3600" dirty="0" smtClean="0"/>
              <a:t>users</a:t>
            </a:r>
          </a:p>
          <a:p>
            <a:pPr lvl="1"/>
            <a:r>
              <a:rPr lang="en-US" sz="3600" dirty="0" smtClean="0"/>
              <a:t>76</a:t>
            </a:r>
            <a:r>
              <a:rPr lang="en-US" sz="3600" dirty="0"/>
              <a:t>% take medication prescribed for someone else </a:t>
            </a:r>
            <a:endParaRPr lang="en-US" sz="3600" dirty="0" smtClean="0"/>
          </a:p>
          <a:p>
            <a:pPr lvl="1"/>
            <a:r>
              <a:rPr lang="en-US" sz="3600" dirty="0" smtClean="0"/>
              <a:t>only </a:t>
            </a:r>
            <a:r>
              <a:rPr lang="en-US" sz="3600" dirty="0"/>
              <a:t>20% indicate they received the medication through a prescription from their physician</a:t>
            </a:r>
          </a:p>
          <a:p>
            <a:endParaRPr lang="en-US" dirty="0"/>
          </a:p>
        </p:txBody>
      </p:sp>
    </p:spTree>
    <p:extLst>
      <p:ext uri="{BB962C8B-B14F-4D97-AF65-F5344CB8AC3E}">
        <p14:creationId xmlns:p14="http://schemas.microsoft.com/office/powerpoint/2010/main" val="323173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What is the Board’s Responsibility?</a:t>
            </a:r>
            <a:endParaRPr lang="en-US" dirty="0"/>
          </a:p>
        </p:txBody>
      </p:sp>
      <p:sp>
        <p:nvSpPr>
          <p:cNvPr id="3" name="Content Placeholder 2"/>
          <p:cNvSpPr>
            <a:spLocks noGrp="1"/>
          </p:cNvSpPr>
          <p:nvPr>
            <p:ph idx="1"/>
          </p:nvPr>
        </p:nvSpPr>
        <p:spPr/>
        <p:txBody>
          <a:bodyPr>
            <a:normAutofit/>
          </a:bodyPr>
          <a:lstStyle/>
          <a:p>
            <a:r>
              <a:rPr lang="en-US" altLang="en-US" sz="2800" dirty="0" smtClean="0"/>
              <a:t>1894 Medical Practice Act: BME authorized to regulate the practice of medicine</a:t>
            </a:r>
            <a:r>
              <a:rPr lang="en-US" altLang="en-US" dirty="0" smtClean="0"/>
              <a:t> </a:t>
            </a:r>
          </a:p>
          <a:p>
            <a:r>
              <a:rPr lang="en-US" altLang="en-US" dirty="0" smtClean="0"/>
              <a:t>Protection of the public health and welfare</a:t>
            </a:r>
          </a:p>
          <a:p>
            <a:r>
              <a:rPr lang="en-US" altLang="en-US" dirty="0"/>
              <a:t>Public assurance that licensees are:</a:t>
            </a:r>
          </a:p>
          <a:p>
            <a:pPr lvl="1"/>
            <a:r>
              <a:rPr lang="en-US" altLang="en-US" dirty="0"/>
              <a:t>qualified</a:t>
            </a:r>
          </a:p>
          <a:p>
            <a:pPr lvl="1"/>
            <a:r>
              <a:rPr lang="en-US" altLang="en-US" dirty="0"/>
              <a:t>Competent</a:t>
            </a:r>
          </a:p>
          <a:p>
            <a:pPr lvl="1"/>
            <a:r>
              <a:rPr lang="en-US" altLang="en-US" dirty="0"/>
              <a:t>Honest</a:t>
            </a:r>
          </a:p>
          <a:p>
            <a:r>
              <a:rPr lang="en-US" altLang="en-US" dirty="0" smtClean="0"/>
              <a:t>Regulations, including CDS prescribing</a:t>
            </a:r>
          </a:p>
          <a:p>
            <a:endParaRPr lang="en-US" dirty="0"/>
          </a:p>
        </p:txBody>
      </p:sp>
    </p:spTree>
    <p:extLst>
      <p:ext uri="{BB962C8B-B14F-4D97-AF65-F5344CB8AC3E}">
        <p14:creationId xmlns:p14="http://schemas.microsoft.com/office/powerpoint/2010/main" val="112667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CDS Prescribing Regulation </a:t>
            </a:r>
            <a:endParaRPr lang="en-US" dirty="0"/>
          </a:p>
        </p:txBody>
      </p:sp>
      <p:sp>
        <p:nvSpPr>
          <p:cNvPr id="3" name="Content Placeholder 2"/>
          <p:cNvSpPr>
            <a:spLocks noGrp="1"/>
          </p:cNvSpPr>
          <p:nvPr>
            <p:ph idx="1"/>
          </p:nvPr>
        </p:nvSpPr>
        <p:spPr/>
        <p:txBody>
          <a:bodyPr/>
          <a:lstStyle/>
          <a:p>
            <a:r>
              <a:rPr lang="en-US" b="1" dirty="0"/>
              <a:t>13:35-7.6 LIMITATIONS ON PRESCRIBING, </a:t>
            </a:r>
            <a:r>
              <a:rPr lang="en-US" b="1" dirty="0" smtClean="0"/>
              <a:t>	ADMINISTERING </a:t>
            </a:r>
            <a:r>
              <a:rPr lang="en-US" b="1" dirty="0"/>
              <a:t>OR DISPENSING OF</a:t>
            </a:r>
            <a:endParaRPr lang="en-US" dirty="0"/>
          </a:p>
          <a:p>
            <a:pPr marL="0" indent="0">
              <a:buNone/>
            </a:pPr>
            <a:r>
              <a:rPr lang="en-US" b="1" dirty="0" smtClean="0"/>
              <a:t>   	CONTROLLED </a:t>
            </a:r>
            <a:r>
              <a:rPr lang="en-US" b="1" dirty="0"/>
              <a:t>SUBSTANCES; SPECIAL </a:t>
            </a:r>
            <a:r>
              <a:rPr lang="en-US" b="1" dirty="0" smtClean="0"/>
              <a:t>                                	EXCEPTIONS </a:t>
            </a:r>
            <a:r>
              <a:rPr lang="en-US" b="1" dirty="0"/>
              <a:t>FOR MANAGEMENT OF</a:t>
            </a:r>
            <a:endParaRPr lang="en-US" dirty="0"/>
          </a:p>
          <a:p>
            <a:pPr marL="0" indent="0">
              <a:buNone/>
            </a:pPr>
            <a:r>
              <a:rPr lang="en-US" b="1" dirty="0" smtClean="0"/>
              <a:t>     	PAIN</a:t>
            </a:r>
          </a:p>
          <a:p>
            <a:r>
              <a:rPr lang="en-US" b="1" dirty="0" smtClean="0"/>
              <a:t>Available on-line at the BME website </a:t>
            </a:r>
            <a:r>
              <a:rPr lang="en-US" u="sng" dirty="0" smtClean="0">
                <a:hlinkClick r:id="rId2"/>
              </a:rPr>
              <a:t>http</a:t>
            </a:r>
            <a:r>
              <a:rPr lang="en-US" u="sng" dirty="0">
                <a:hlinkClick r:id="rId2"/>
              </a:rPr>
              <a:t>://www.njconsumeraffairs.gov/regulations/Chapter-35-Board-of-Medical-Examiners.pdf</a:t>
            </a:r>
            <a:endParaRPr lang="en-US" dirty="0"/>
          </a:p>
          <a:p>
            <a:endParaRPr lang="en-US" b="1" dirty="0" smtClean="0"/>
          </a:p>
          <a:p>
            <a:endParaRPr lang="en-US" dirty="0"/>
          </a:p>
        </p:txBody>
      </p:sp>
    </p:spTree>
    <p:extLst>
      <p:ext uri="{BB962C8B-B14F-4D97-AF65-F5344CB8AC3E}">
        <p14:creationId xmlns:p14="http://schemas.microsoft.com/office/powerpoint/2010/main" val="2239787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Conflict of Interests</a:t>
            </a:r>
            <a:endParaRPr lang="en-US" dirty="0"/>
          </a:p>
        </p:txBody>
      </p:sp>
      <p:sp>
        <p:nvSpPr>
          <p:cNvPr id="4" name="Slide Number Placeholder 3"/>
          <p:cNvSpPr>
            <a:spLocks noGrp="1"/>
          </p:cNvSpPr>
          <p:nvPr>
            <p:ph type="sldNum" sz="quarter" idx="12"/>
          </p:nvPr>
        </p:nvSpPr>
        <p:spPr/>
        <p:txBody>
          <a:bodyPr/>
          <a:lstStyle/>
          <a:p>
            <a:pPr>
              <a:defRPr/>
            </a:pPr>
            <a:fld id="{8944AB06-51BC-4036-8B99-B96222592664}" type="slidenum">
              <a:rPr lang="en-US" smtClean="0"/>
              <a:pPr>
                <a:defRPr/>
              </a:pPr>
              <a:t>2</a:t>
            </a:fld>
            <a:endParaRPr lang="en-US"/>
          </a:p>
        </p:txBody>
      </p:sp>
      <p:sp>
        <p:nvSpPr>
          <p:cNvPr id="6" name="TextBox 5"/>
          <p:cNvSpPr txBox="1"/>
          <p:nvPr/>
        </p:nvSpPr>
        <p:spPr>
          <a:xfrm>
            <a:off x="688793" y="2711991"/>
            <a:ext cx="7899598" cy="1231106"/>
          </a:xfrm>
          <a:prstGeom prst="rect">
            <a:avLst/>
          </a:prstGeom>
          <a:noFill/>
        </p:spPr>
        <p:txBody>
          <a:bodyPr wrap="square" rtlCol="0">
            <a:spAutoFit/>
          </a:bodyPr>
          <a:lstStyle/>
          <a:p>
            <a:pPr algn="ctr"/>
            <a:r>
              <a:rPr lang="en-US" sz="2800" i="1" dirty="0" smtClean="0"/>
              <a:t>I have no relevant financial relationships to disclose.</a:t>
            </a:r>
          </a:p>
          <a:p>
            <a:endParaRPr lang="en-US" dirty="0"/>
          </a:p>
        </p:txBody>
      </p:sp>
    </p:spTree>
    <p:extLst>
      <p:ext uri="{BB962C8B-B14F-4D97-AF65-F5344CB8AC3E}">
        <p14:creationId xmlns:p14="http://schemas.microsoft.com/office/powerpoint/2010/main" val="582418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Ensure When Prescribing, Dispensing or Administering CDS</a:t>
            </a:r>
            <a:endParaRPr lang="en-US" dirty="0"/>
          </a:p>
        </p:txBody>
      </p:sp>
      <p:sp>
        <p:nvSpPr>
          <p:cNvPr id="3" name="Content Placeholder 2"/>
          <p:cNvSpPr>
            <a:spLocks noGrp="1"/>
          </p:cNvSpPr>
          <p:nvPr>
            <p:ph idx="1"/>
          </p:nvPr>
        </p:nvSpPr>
        <p:spPr/>
        <p:txBody>
          <a:bodyPr>
            <a:normAutofit/>
          </a:bodyPr>
          <a:lstStyle/>
          <a:p>
            <a:r>
              <a:rPr lang="en-US" sz="3200" dirty="0" smtClean="0"/>
              <a:t>Patient's medical history has been taken </a:t>
            </a:r>
          </a:p>
          <a:p>
            <a:r>
              <a:rPr lang="en-US" sz="3200" dirty="0" smtClean="0"/>
              <a:t>PE is conducted</a:t>
            </a:r>
          </a:p>
          <a:p>
            <a:r>
              <a:rPr lang="en-US" sz="3200" dirty="0" smtClean="0"/>
              <a:t>Assess </a:t>
            </a:r>
            <a:r>
              <a:rPr lang="en-US" sz="3200" dirty="0"/>
              <a:t>physical </a:t>
            </a:r>
            <a:r>
              <a:rPr lang="en-US" sz="3200" dirty="0" smtClean="0"/>
              <a:t>&amp; </a:t>
            </a:r>
            <a:r>
              <a:rPr lang="en-US" sz="3200" dirty="0"/>
              <a:t>psychological function,</a:t>
            </a:r>
          </a:p>
          <a:p>
            <a:r>
              <a:rPr lang="en-US" sz="3200" dirty="0" smtClean="0"/>
              <a:t>Assess underlying </a:t>
            </a:r>
            <a:r>
              <a:rPr lang="en-US" sz="3200" dirty="0"/>
              <a:t>or coexisting diseases or conditions, any history of substance abuse </a:t>
            </a:r>
            <a:endParaRPr lang="en-US" sz="3200" dirty="0" smtClean="0"/>
          </a:p>
          <a:p>
            <a:r>
              <a:rPr lang="en-US" sz="3200" dirty="0" smtClean="0"/>
              <a:t>Nature, frequency and severity of any pain</a:t>
            </a:r>
          </a:p>
          <a:p>
            <a:endParaRPr lang="en-US" dirty="0"/>
          </a:p>
        </p:txBody>
      </p:sp>
    </p:spTree>
    <p:extLst>
      <p:ext uri="{BB962C8B-B14F-4D97-AF65-F5344CB8AC3E}">
        <p14:creationId xmlns:p14="http://schemas.microsoft.com/office/powerpoint/2010/main" val="2577940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Medical Record Shall reflect</a:t>
            </a:r>
            <a:endParaRPr lang="en-US" dirty="0"/>
          </a:p>
        </p:txBody>
      </p:sp>
      <p:sp>
        <p:nvSpPr>
          <p:cNvPr id="3" name="Content Placeholder 2"/>
          <p:cNvSpPr>
            <a:spLocks noGrp="1"/>
          </p:cNvSpPr>
          <p:nvPr>
            <p:ph idx="1"/>
          </p:nvPr>
        </p:nvSpPr>
        <p:spPr/>
        <p:txBody>
          <a:bodyPr/>
          <a:lstStyle/>
          <a:p>
            <a:r>
              <a:rPr lang="en-US" dirty="0" smtClean="0"/>
              <a:t>1) A recognized medical indication for the use of the controlled substance;</a:t>
            </a:r>
          </a:p>
          <a:p>
            <a:r>
              <a:rPr lang="en-US" dirty="0" smtClean="0"/>
              <a:t>2) The complete name of the controlled substance;</a:t>
            </a:r>
          </a:p>
          <a:p>
            <a:r>
              <a:rPr lang="en-US" dirty="0" smtClean="0"/>
              <a:t>3) The dosage, strength and quantity of the controlled substance; and</a:t>
            </a:r>
          </a:p>
          <a:p>
            <a:r>
              <a:rPr lang="en-US" dirty="0" smtClean="0"/>
              <a:t>4) The instructions as to frequency of use.</a:t>
            </a:r>
          </a:p>
          <a:p>
            <a:endParaRPr lang="en-US" dirty="0"/>
          </a:p>
        </p:txBody>
      </p:sp>
    </p:spTree>
    <p:extLst>
      <p:ext uri="{BB962C8B-B14F-4D97-AF65-F5344CB8AC3E}">
        <p14:creationId xmlns:p14="http://schemas.microsoft.com/office/powerpoint/2010/main" val="3024818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 II Authorization Limitation</a:t>
            </a:r>
            <a:endParaRPr lang="en-US" dirty="0"/>
          </a:p>
        </p:txBody>
      </p:sp>
      <p:sp>
        <p:nvSpPr>
          <p:cNvPr id="3" name="Content Placeholder 2"/>
          <p:cNvSpPr>
            <a:spLocks noGrp="1"/>
          </p:cNvSpPr>
          <p:nvPr>
            <p:ph idx="1"/>
          </p:nvPr>
        </p:nvSpPr>
        <p:spPr/>
        <p:txBody>
          <a:bodyPr>
            <a:normAutofit/>
          </a:bodyPr>
          <a:lstStyle/>
          <a:p>
            <a:r>
              <a:rPr lang="en-US" dirty="0"/>
              <a:t>With respect to Schedule II controlled substances, unless the requirements </a:t>
            </a:r>
            <a:r>
              <a:rPr lang="en-US" dirty="0" smtClean="0"/>
              <a:t>below are </a:t>
            </a:r>
            <a:r>
              <a:rPr lang="en-US" dirty="0"/>
              <a:t>met, a practitioner shall not authorize a quantity calculated to exceed 120 </a:t>
            </a:r>
            <a:r>
              <a:rPr lang="en-US" dirty="0" smtClean="0"/>
              <a:t>dosage units </a:t>
            </a:r>
            <a:r>
              <a:rPr lang="en-US" dirty="0"/>
              <a:t>or a 30-day supply, whichever is less</a:t>
            </a:r>
            <a:r>
              <a:rPr lang="en-US" dirty="0" smtClean="0"/>
              <a:t>.</a:t>
            </a:r>
          </a:p>
          <a:p>
            <a:endParaRPr lang="en-US" dirty="0"/>
          </a:p>
          <a:p>
            <a:r>
              <a:rPr lang="en-US" dirty="0" smtClean="0"/>
              <a:t>Changes to Schedule II </a:t>
            </a:r>
            <a:endParaRPr lang="en-US" dirty="0"/>
          </a:p>
        </p:txBody>
      </p:sp>
    </p:spTree>
    <p:extLst>
      <p:ext uri="{BB962C8B-B14F-4D97-AF65-F5344CB8AC3E}">
        <p14:creationId xmlns:p14="http://schemas.microsoft.com/office/powerpoint/2010/main" val="4148193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 Schedule II</a:t>
            </a:r>
            <a:br>
              <a:rPr lang="en-US" dirty="0" smtClean="0"/>
            </a:br>
            <a:r>
              <a:rPr lang="en-US" dirty="0" smtClean="0"/>
              <a:t> Limitation 120 Dosage Units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a:t>
            </a:r>
            <a:r>
              <a:rPr lang="en-US" dirty="0"/>
              <a:t>the 120 dosage unit limitation, the practitioner follows a treatment </a:t>
            </a:r>
            <a:r>
              <a:rPr lang="en-US" dirty="0" smtClean="0"/>
              <a:t>plan</a:t>
            </a:r>
          </a:p>
          <a:p>
            <a:pPr lvl="1"/>
            <a:r>
              <a:rPr lang="en-US" dirty="0" smtClean="0"/>
              <a:t>Designed to </a:t>
            </a:r>
            <a:r>
              <a:rPr lang="en-US" dirty="0"/>
              <a:t>achieve effective pain management, which has been tailored to the needs of </a:t>
            </a:r>
            <a:r>
              <a:rPr lang="en-US" dirty="0" smtClean="0"/>
              <a:t>a patient </a:t>
            </a:r>
            <a:r>
              <a:rPr lang="en-US" dirty="0"/>
              <a:t>who is suffering pain from cancer, intractable pain or terminal </a:t>
            </a:r>
            <a:r>
              <a:rPr lang="en-US" dirty="0" smtClean="0"/>
              <a:t>illness</a:t>
            </a:r>
          </a:p>
          <a:p>
            <a:pPr lvl="1"/>
            <a:r>
              <a:rPr lang="en-US" dirty="0" smtClean="0"/>
              <a:t> The treatment </a:t>
            </a:r>
            <a:r>
              <a:rPr lang="en-US" dirty="0"/>
              <a:t>plan shall state objectives by which treatment success is to be </a:t>
            </a:r>
            <a:r>
              <a:rPr lang="en-US" dirty="0" smtClean="0"/>
              <a:t>evaluated, such </a:t>
            </a:r>
            <a:r>
              <a:rPr lang="en-US" dirty="0"/>
              <a:t>as pain relief and improved physical and psychological function, and shall</a:t>
            </a:r>
          </a:p>
          <a:p>
            <a:pPr lvl="1"/>
            <a:r>
              <a:rPr lang="en-US" dirty="0"/>
              <a:t>I</a:t>
            </a:r>
            <a:r>
              <a:rPr lang="en-US" dirty="0" smtClean="0"/>
              <a:t>ndicate </a:t>
            </a:r>
            <a:r>
              <a:rPr lang="en-US" dirty="0"/>
              <a:t>if any further diagnostic evaluations or other treatments are </a:t>
            </a:r>
            <a:r>
              <a:rPr lang="en-US" dirty="0" smtClean="0"/>
              <a:t>planned</a:t>
            </a:r>
          </a:p>
          <a:p>
            <a:pPr lvl="1"/>
            <a:r>
              <a:rPr lang="en-US" dirty="0" smtClean="0"/>
              <a:t> The practitioner </a:t>
            </a:r>
            <a:r>
              <a:rPr lang="en-US" dirty="0"/>
              <a:t>shall discuss the risks and benefits of the use of controlled </a:t>
            </a:r>
            <a:r>
              <a:rPr lang="en-US" dirty="0" smtClean="0"/>
              <a:t>substances with </a:t>
            </a:r>
            <a:r>
              <a:rPr lang="en-US" dirty="0"/>
              <a:t>the patient, guardian or authorized representative;</a:t>
            </a:r>
          </a:p>
          <a:p>
            <a:endParaRPr lang="en-US" dirty="0"/>
          </a:p>
        </p:txBody>
      </p:sp>
    </p:spTree>
    <p:extLst>
      <p:ext uri="{BB962C8B-B14F-4D97-AF65-F5344CB8AC3E}">
        <p14:creationId xmlns:p14="http://schemas.microsoft.com/office/powerpoint/2010/main" val="4252742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30 Day Supply Limitation: Implantable Infusion Pump</a:t>
            </a:r>
            <a:endParaRPr lang="en-US" dirty="0"/>
          </a:p>
        </p:txBody>
      </p:sp>
      <p:sp>
        <p:nvSpPr>
          <p:cNvPr id="3" name="Content Placeholder 2"/>
          <p:cNvSpPr>
            <a:spLocks noGrp="1"/>
          </p:cNvSpPr>
          <p:nvPr>
            <p:ph idx="1"/>
          </p:nvPr>
        </p:nvSpPr>
        <p:spPr/>
        <p:txBody>
          <a:bodyPr>
            <a:normAutofit/>
          </a:bodyPr>
          <a:lstStyle/>
          <a:p>
            <a:r>
              <a:rPr lang="en-US" dirty="0" smtClean="0"/>
              <a:t>With regards to the 30-day supply limitation, a practitioner may prescribe the use of an implantable infusion pump which is utilized to achieve pain management for patients suffering from cancer, intractable pain or terminal illness. </a:t>
            </a:r>
          </a:p>
          <a:p>
            <a:r>
              <a:rPr lang="en-US" dirty="0" smtClean="0"/>
              <a:t>A prescription for such an implantable infusion pump may provide up to a 90-day supply, as long as the physician evaluates and documents the patient's continued need at least every 30 days; and</a:t>
            </a:r>
          </a:p>
          <a:p>
            <a:endParaRPr lang="en-US" dirty="0"/>
          </a:p>
        </p:txBody>
      </p:sp>
    </p:spTree>
    <p:extLst>
      <p:ext uri="{BB962C8B-B14F-4D97-AF65-F5344CB8AC3E}">
        <p14:creationId xmlns:p14="http://schemas.microsoft.com/office/powerpoint/2010/main" val="401333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30 Day Supply Limitation: Multiple Prescriptions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practitioner may prescribe multiple prescriptions authorizing a patient to receive a total of up to a 90-day supply of a Schedule II CDS provided that:</a:t>
            </a:r>
          </a:p>
          <a:p>
            <a:pPr lvl="1"/>
            <a:r>
              <a:rPr lang="en-US" dirty="0" err="1" smtClean="0"/>
              <a:t>i</a:t>
            </a:r>
            <a:r>
              <a:rPr lang="en-US" dirty="0" smtClean="0"/>
              <a:t>) Each separate prescription is issued for a legitimate medical purpose by the practitioner acting in the usual course of professional practice;</a:t>
            </a:r>
          </a:p>
          <a:p>
            <a:pPr lvl="1"/>
            <a:r>
              <a:rPr lang="en-US" dirty="0" smtClean="0"/>
              <a:t>ii) The practitioner provides written instructions on each prescription, other than the first prescription if it is to be filled immediately, indicating the earliest date on which a pharmacy may fill each prescription;</a:t>
            </a:r>
          </a:p>
          <a:p>
            <a:pPr lvl="1"/>
            <a:r>
              <a:rPr lang="en-US" dirty="0" smtClean="0"/>
              <a:t>iii) The practitioner determines that providing the patient with multiple prescriptions in this manner does not create an undue risk of diversion or abuse; and</a:t>
            </a:r>
          </a:p>
          <a:p>
            <a:pPr lvl="1"/>
            <a:r>
              <a:rPr lang="en-US" dirty="0" smtClean="0"/>
              <a:t>iv) The practitioner complies with all other applicable State and Federal laws and regulations.</a:t>
            </a:r>
          </a:p>
          <a:p>
            <a:endParaRPr lang="en-US" dirty="0"/>
          </a:p>
        </p:txBody>
      </p:sp>
    </p:spTree>
    <p:extLst>
      <p:ext uri="{BB962C8B-B14F-4D97-AF65-F5344CB8AC3E}">
        <p14:creationId xmlns:p14="http://schemas.microsoft.com/office/powerpoint/2010/main" val="314187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Prescription 3 Months or More for Pain Management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practitioner:</a:t>
            </a:r>
          </a:p>
          <a:p>
            <a:pPr marL="0" indent="0">
              <a:buNone/>
            </a:pPr>
            <a:r>
              <a:rPr lang="en-US" dirty="0" smtClean="0"/>
              <a:t>	1</a:t>
            </a:r>
            <a:r>
              <a:rPr lang="en-US" dirty="0"/>
              <a:t>) Shall review, at a minimum of every </a:t>
            </a:r>
            <a:r>
              <a:rPr lang="en-US" dirty="0" smtClean="0"/>
              <a:t>3 </a:t>
            </a:r>
            <a:r>
              <a:rPr lang="en-US" dirty="0"/>
              <a:t>months, the course of treatment, any </a:t>
            </a:r>
            <a:r>
              <a:rPr lang="en-US" dirty="0" smtClean="0"/>
              <a:t>new information </a:t>
            </a:r>
            <a:r>
              <a:rPr lang="en-US" dirty="0"/>
              <a:t>about the etiology of the pain and the patient's progress toward </a:t>
            </a:r>
            <a:r>
              <a:rPr lang="en-US" dirty="0" smtClean="0"/>
              <a:t>treatment objectives</a:t>
            </a:r>
            <a:r>
              <a:rPr lang="en-US" dirty="0"/>
              <a:t>;</a:t>
            </a:r>
          </a:p>
          <a:p>
            <a:pPr marL="0" indent="0">
              <a:buNone/>
            </a:pPr>
            <a:r>
              <a:rPr lang="en-US" dirty="0" smtClean="0"/>
              <a:t>	2</a:t>
            </a:r>
            <a:r>
              <a:rPr lang="en-US" dirty="0"/>
              <a:t>) Shall remain alert to problems associated with physical and </a:t>
            </a:r>
            <a:r>
              <a:rPr lang="en-US" dirty="0" smtClean="0"/>
              <a:t>psychological dependence</a:t>
            </a:r>
            <a:r>
              <a:rPr lang="en-US" dirty="0"/>
              <a:t>; and</a:t>
            </a:r>
          </a:p>
          <a:p>
            <a:pPr marL="0" indent="0">
              <a:buNone/>
            </a:pPr>
            <a:r>
              <a:rPr lang="en-US" dirty="0" smtClean="0"/>
              <a:t>	3</a:t>
            </a:r>
            <a:r>
              <a:rPr lang="en-US" dirty="0"/>
              <a:t>) Shall periodically make reasonable efforts, unless clinically contraindicated, to either</a:t>
            </a:r>
          </a:p>
          <a:p>
            <a:pPr marL="0" indent="0">
              <a:buNone/>
            </a:pPr>
            <a:r>
              <a:rPr lang="en-US" dirty="0" smtClean="0"/>
              <a:t>	stop </a:t>
            </a:r>
            <a:r>
              <a:rPr lang="en-US" dirty="0"/>
              <a:t>the use of the </a:t>
            </a:r>
            <a:r>
              <a:rPr lang="en-US" dirty="0" smtClean="0"/>
              <a:t>CDS,</a:t>
            </a:r>
          </a:p>
          <a:p>
            <a:pPr marL="0" indent="0">
              <a:buNone/>
            </a:pPr>
            <a:r>
              <a:rPr lang="en-US" dirty="0"/>
              <a:t>	</a:t>
            </a:r>
            <a:r>
              <a:rPr lang="en-US" dirty="0" smtClean="0"/>
              <a:t>decrease </a:t>
            </a:r>
            <a:r>
              <a:rPr lang="en-US" dirty="0"/>
              <a:t>the dosage, </a:t>
            </a:r>
            <a:endParaRPr lang="en-US" dirty="0" smtClean="0"/>
          </a:p>
          <a:p>
            <a:pPr marL="0" indent="0">
              <a:buNone/>
            </a:pPr>
            <a:r>
              <a:rPr lang="en-US" dirty="0"/>
              <a:t>	</a:t>
            </a:r>
            <a:r>
              <a:rPr lang="en-US" dirty="0" smtClean="0"/>
              <a:t>try </a:t>
            </a:r>
            <a:r>
              <a:rPr lang="en-US" dirty="0"/>
              <a:t>other drugs </a:t>
            </a:r>
            <a:r>
              <a:rPr lang="en-US" dirty="0" smtClean="0"/>
              <a:t>such as </a:t>
            </a:r>
            <a:r>
              <a:rPr lang="en-US" dirty="0" err="1"/>
              <a:t>nonsteroidal</a:t>
            </a:r>
            <a:r>
              <a:rPr lang="en-US" dirty="0"/>
              <a:t> anti-inflammatories, or treatment modalities in an effort to reduce </a:t>
            </a:r>
            <a:r>
              <a:rPr lang="en-US" dirty="0" smtClean="0"/>
              <a:t>the potential </a:t>
            </a:r>
            <a:r>
              <a:rPr lang="en-US" dirty="0"/>
              <a:t>for abuse or the development of physical or psychological dependence.</a:t>
            </a:r>
          </a:p>
          <a:p>
            <a:endParaRPr lang="en-US" dirty="0"/>
          </a:p>
          <a:p>
            <a:endParaRPr lang="en-US" dirty="0"/>
          </a:p>
        </p:txBody>
      </p:sp>
    </p:spTree>
    <p:extLst>
      <p:ext uri="{BB962C8B-B14F-4D97-AF65-F5344CB8AC3E}">
        <p14:creationId xmlns:p14="http://schemas.microsoft.com/office/powerpoint/2010/main" val="632483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the Treatment Objectives are not Being Met</a:t>
            </a:r>
            <a:endParaRPr lang="en-US" dirty="0"/>
          </a:p>
        </p:txBody>
      </p:sp>
      <p:sp>
        <p:nvSpPr>
          <p:cNvPr id="3" name="Content Placeholder 2"/>
          <p:cNvSpPr>
            <a:spLocks noGrp="1"/>
          </p:cNvSpPr>
          <p:nvPr>
            <p:ph idx="1"/>
          </p:nvPr>
        </p:nvSpPr>
        <p:spPr/>
        <p:txBody>
          <a:bodyPr>
            <a:normAutofit/>
          </a:bodyPr>
          <a:lstStyle/>
          <a:p>
            <a:r>
              <a:rPr lang="en-US" sz="3200" dirty="0" smtClean="0"/>
              <a:t>The </a:t>
            </a:r>
            <a:r>
              <a:rPr lang="en-US" sz="3200" dirty="0"/>
              <a:t>practitioner:</a:t>
            </a:r>
          </a:p>
          <a:p>
            <a:pPr marL="0" indent="0">
              <a:buNone/>
            </a:pPr>
            <a:r>
              <a:rPr lang="en-US" sz="3200" dirty="0" smtClean="0"/>
              <a:t>	1</a:t>
            </a:r>
            <a:r>
              <a:rPr lang="en-US" sz="3200" dirty="0"/>
              <a:t>) Shall assess the appropriateness of continued </a:t>
            </a:r>
            <a:r>
              <a:rPr lang="en-US" sz="3200" dirty="0" smtClean="0"/>
              <a:t>CDS treatment or undertake </a:t>
            </a:r>
            <a:r>
              <a:rPr lang="en-US" sz="3200" dirty="0"/>
              <a:t>a trial of other drugs or treatment modalities; and</a:t>
            </a:r>
          </a:p>
          <a:p>
            <a:pPr marL="0" indent="0">
              <a:buNone/>
            </a:pPr>
            <a:r>
              <a:rPr lang="en-US" sz="3200" dirty="0" smtClean="0"/>
              <a:t>	2</a:t>
            </a:r>
            <a:r>
              <a:rPr lang="en-US" sz="3200" dirty="0"/>
              <a:t>) Shall consider referring the patient for independent evaluation or treatment in </a:t>
            </a:r>
            <a:r>
              <a:rPr lang="en-US" sz="3200"/>
              <a:t>order </a:t>
            </a:r>
            <a:r>
              <a:rPr lang="en-US" sz="3200" smtClean="0"/>
              <a:t>to achieve </a:t>
            </a:r>
            <a:r>
              <a:rPr lang="en-US" sz="3200" dirty="0"/>
              <a:t>treatment objectives</a:t>
            </a:r>
          </a:p>
        </p:txBody>
      </p:sp>
    </p:spTree>
    <p:extLst>
      <p:ext uri="{BB962C8B-B14F-4D97-AF65-F5344CB8AC3E}">
        <p14:creationId xmlns:p14="http://schemas.microsoft.com/office/powerpoint/2010/main" val="393427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 Aware of the Potential for Misuse or Diversion of CDS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practitioner managing pain in a patient with a history of </a:t>
            </a:r>
            <a:r>
              <a:rPr lang="en-US" dirty="0" smtClean="0"/>
              <a:t>substance abuse </a:t>
            </a:r>
            <a:r>
              <a:rPr lang="en-US" dirty="0"/>
              <a:t>shall exercise extra care by way of monitoring, documentation and </a:t>
            </a:r>
            <a:r>
              <a:rPr lang="en-US" dirty="0" smtClean="0"/>
              <a:t>possible consultation </a:t>
            </a:r>
            <a:r>
              <a:rPr lang="en-US" dirty="0"/>
              <a:t>with addiction medicine specialists, and should consider the use of </a:t>
            </a:r>
            <a:r>
              <a:rPr lang="en-US" dirty="0" smtClean="0"/>
              <a:t>an agreement </a:t>
            </a:r>
            <a:r>
              <a:rPr lang="en-US" dirty="0"/>
              <a:t>between the practitioner and the patient concerning controlled substance </a:t>
            </a:r>
            <a:r>
              <a:rPr lang="en-US" dirty="0" smtClean="0"/>
              <a:t>use and </a:t>
            </a:r>
            <a:r>
              <a:rPr lang="en-US" dirty="0"/>
              <a:t>consequences for </a:t>
            </a:r>
            <a:r>
              <a:rPr lang="en-US" dirty="0" smtClean="0"/>
              <a:t>misuse</a:t>
            </a:r>
            <a:endParaRPr lang="en-US" dirty="0"/>
          </a:p>
          <a:p>
            <a:endParaRPr lang="en-US" dirty="0"/>
          </a:p>
        </p:txBody>
      </p:sp>
    </p:spTree>
    <p:extLst>
      <p:ext uri="{BB962C8B-B14F-4D97-AF65-F5344CB8AC3E}">
        <p14:creationId xmlns:p14="http://schemas.microsoft.com/office/powerpoint/2010/main" val="4261667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Medical Record</a:t>
            </a:r>
            <a:endParaRPr lang="en-US" dirty="0"/>
          </a:p>
        </p:txBody>
      </p:sp>
      <p:sp>
        <p:nvSpPr>
          <p:cNvPr id="3" name="Content Placeholder 2"/>
          <p:cNvSpPr>
            <a:spLocks noGrp="1"/>
          </p:cNvSpPr>
          <p:nvPr>
            <p:ph idx="1"/>
          </p:nvPr>
        </p:nvSpPr>
        <p:spPr/>
        <p:txBody>
          <a:bodyPr>
            <a:normAutofit fontScale="92500"/>
          </a:bodyPr>
          <a:lstStyle/>
          <a:p>
            <a:r>
              <a:rPr lang="en-US" dirty="0"/>
              <a:t>The practitioner shall keep accurate and complete records including that </a:t>
            </a:r>
            <a:r>
              <a:rPr lang="en-US" dirty="0" smtClean="0"/>
              <a:t>information required </a:t>
            </a:r>
            <a:r>
              <a:rPr lang="en-US" dirty="0"/>
              <a:t>by (a) above as well as:</a:t>
            </a:r>
          </a:p>
          <a:p>
            <a:pPr marL="0" indent="0">
              <a:buNone/>
            </a:pPr>
            <a:r>
              <a:rPr lang="en-US" dirty="0" smtClean="0"/>
              <a:t>	1</a:t>
            </a:r>
            <a:r>
              <a:rPr lang="en-US" dirty="0"/>
              <a:t>) The </a:t>
            </a:r>
            <a:r>
              <a:rPr lang="en-US" dirty="0" smtClean="0"/>
              <a:t>patient’s medical </a:t>
            </a:r>
            <a:r>
              <a:rPr lang="en-US" dirty="0"/>
              <a:t>history and </a:t>
            </a:r>
            <a:r>
              <a:rPr lang="en-US" dirty="0" smtClean="0"/>
              <a:t>PE</a:t>
            </a:r>
            <a:endParaRPr lang="en-US" dirty="0"/>
          </a:p>
          <a:p>
            <a:pPr marL="0" indent="0">
              <a:buNone/>
            </a:pPr>
            <a:r>
              <a:rPr lang="en-US" dirty="0" smtClean="0"/>
              <a:t>	2</a:t>
            </a:r>
            <a:r>
              <a:rPr lang="en-US" dirty="0"/>
              <a:t>) Other evaluations and consultations;</a:t>
            </a:r>
          </a:p>
          <a:p>
            <a:pPr marL="0" indent="0">
              <a:buNone/>
            </a:pPr>
            <a:r>
              <a:rPr lang="en-US" dirty="0" smtClean="0"/>
              <a:t>	3</a:t>
            </a:r>
            <a:r>
              <a:rPr lang="en-US" dirty="0"/>
              <a:t>) Treatment plan objectives;</a:t>
            </a:r>
          </a:p>
          <a:p>
            <a:pPr marL="0" indent="0">
              <a:buNone/>
            </a:pPr>
            <a:r>
              <a:rPr lang="en-US" dirty="0" smtClean="0"/>
              <a:t>	4</a:t>
            </a:r>
            <a:r>
              <a:rPr lang="en-US" dirty="0"/>
              <a:t>) Evidence of informed consent;</a:t>
            </a:r>
          </a:p>
          <a:p>
            <a:pPr marL="0" indent="0">
              <a:buNone/>
            </a:pPr>
            <a:r>
              <a:rPr lang="en-US" dirty="0" smtClean="0"/>
              <a:t>	5</a:t>
            </a:r>
            <a:r>
              <a:rPr lang="en-US" dirty="0"/>
              <a:t>) Treatments and drugs prescribed or provided, as </a:t>
            </a:r>
            <a:r>
              <a:rPr lang="en-US" dirty="0" smtClean="0"/>
              <a:t>	described in an earlier slide;</a:t>
            </a:r>
            <a:endParaRPr lang="en-US" dirty="0"/>
          </a:p>
          <a:p>
            <a:pPr marL="0" indent="0">
              <a:buNone/>
            </a:pPr>
            <a:r>
              <a:rPr lang="en-US" dirty="0" smtClean="0"/>
              <a:t>	6</a:t>
            </a:r>
            <a:r>
              <a:rPr lang="en-US" dirty="0"/>
              <a:t>) Any agreements with the patient; and</a:t>
            </a:r>
          </a:p>
          <a:p>
            <a:pPr marL="0" indent="0">
              <a:buNone/>
            </a:pPr>
            <a:r>
              <a:rPr lang="en-US" dirty="0" smtClean="0"/>
              <a:t>	7</a:t>
            </a:r>
            <a:r>
              <a:rPr lang="en-US" dirty="0"/>
              <a:t>) Periodic </a:t>
            </a:r>
            <a:r>
              <a:rPr lang="en-US"/>
              <a:t>reviews </a:t>
            </a:r>
            <a:r>
              <a:rPr lang="en-US" smtClean="0"/>
              <a:t>conducted</a:t>
            </a:r>
            <a:endParaRPr lang="en-US" dirty="0"/>
          </a:p>
          <a:p>
            <a:endParaRPr lang="en-US" dirty="0"/>
          </a:p>
        </p:txBody>
      </p:sp>
    </p:spTree>
    <p:extLst>
      <p:ext uri="{BB962C8B-B14F-4D97-AF65-F5344CB8AC3E}">
        <p14:creationId xmlns:p14="http://schemas.microsoft.com/office/powerpoint/2010/main" val="86053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Abuse and Misuse of Prescription Drugs: A Major Public Health Issue</a:t>
            </a:r>
            <a:endParaRPr lang="en-US" dirty="0"/>
          </a:p>
        </p:txBody>
      </p:sp>
      <p:sp>
        <p:nvSpPr>
          <p:cNvPr id="3" name="Content Placeholder 2"/>
          <p:cNvSpPr>
            <a:spLocks noGrp="1"/>
          </p:cNvSpPr>
          <p:nvPr>
            <p:ph idx="1"/>
          </p:nvPr>
        </p:nvSpPr>
        <p:spPr/>
        <p:txBody>
          <a:bodyPr>
            <a:normAutofit/>
          </a:bodyPr>
          <a:lstStyle/>
          <a:p>
            <a:r>
              <a:rPr lang="en-US" dirty="0"/>
              <a:t>OD </a:t>
            </a:r>
            <a:r>
              <a:rPr lang="en-US" dirty="0" smtClean="0"/>
              <a:t>has become the #1 cause of injury death in the US (CDC, 2015)</a:t>
            </a:r>
          </a:p>
          <a:p>
            <a:r>
              <a:rPr lang="en-US" sz="2800" dirty="0"/>
              <a:t>2010 US </a:t>
            </a:r>
            <a:r>
              <a:rPr lang="en-US" sz="2800" dirty="0" smtClean="0"/>
              <a:t>prescription </a:t>
            </a:r>
            <a:r>
              <a:rPr lang="en-US" sz="2800" dirty="0"/>
              <a:t>painkillers prescribed to medicate every adult around-the-clock for 1 </a:t>
            </a:r>
            <a:r>
              <a:rPr lang="en-US" sz="2800" dirty="0" smtClean="0"/>
              <a:t>month</a:t>
            </a:r>
          </a:p>
          <a:p>
            <a:r>
              <a:rPr lang="en-US" sz="2800" dirty="0" smtClean="0"/>
              <a:t>Transition to heroin (name to generic)</a:t>
            </a:r>
            <a:endParaRPr lang="en-US" sz="2800" dirty="0"/>
          </a:p>
          <a:p>
            <a:r>
              <a:rPr lang="en-US" dirty="0" smtClean="0"/>
              <a:t>NJ has a comprehensive approach including regulation, education, disposal opportunities, PMP, Naloxone, new prescription blanks, and treatment expansion</a:t>
            </a:r>
            <a:endParaRPr lang="en-US" dirty="0"/>
          </a:p>
        </p:txBody>
      </p:sp>
    </p:spTree>
    <p:extLst>
      <p:ext uri="{BB962C8B-B14F-4D97-AF65-F5344CB8AC3E}">
        <p14:creationId xmlns:p14="http://schemas.microsoft.com/office/powerpoint/2010/main" val="2759577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Overdose Prevention Act (Good Samaritan Law)</a:t>
            </a:r>
            <a:endParaRPr lang="en-US" dirty="0"/>
          </a:p>
        </p:txBody>
      </p:sp>
      <p:sp>
        <p:nvSpPr>
          <p:cNvPr id="3" name="Content Placeholder 2"/>
          <p:cNvSpPr>
            <a:spLocks noGrp="1"/>
          </p:cNvSpPr>
          <p:nvPr>
            <p:ph idx="1"/>
          </p:nvPr>
        </p:nvSpPr>
        <p:spPr/>
        <p:txBody>
          <a:bodyPr/>
          <a:lstStyle/>
          <a:p>
            <a:r>
              <a:rPr lang="en-US" dirty="0"/>
              <a:t>NJ = 12</a:t>
            </a:r>
            <a:r>
              <a:rPr lang="en-US" baseline="30000" dirty="0"/>
              <a:t>th</a:t>
            </a:r>
            <a:r>
              <a:rPr lang="en-US" dirty="0"/>
              <a:t> state with Good Samaritan Law</a:t>
            </a:r>
          </a:p>
          <a:p>
            <a:r>
              <a:rPr lang="en-US" dirty="0" smtClean="0"/>
              <a:t>P.L.2013, c.46, N.J.S.A. 24:6J-1 et seq.</a:t>
            </a:r>
          </a:p>
          <a:p>
            <a:r>
              <a:rPr lang="en-US" dirty="0" smtClean="0"/>
              <a:t>Purpose: encourage OD witnesses &amp; victims to seek medical assistance without fear of criminal or civil liability</a:t>
            </a:r>
          </a:p>
          <a:p>
            <a:r>
              <a:rPr lang="en-US" dirty="0" smtClean="0"/>
              <a:t>Recognizes increased access to Naloxone (</a:t>
            </a:r>
            <a:r>
              <a:rPr lang="en-US" dirty="0" err="1" smtClean="0"/>
              <a:t>Narcan</a:t>
            </a:r>
            <a:r>
              <a:rPr lang="en-US" dirty="0" smtClean="0"/>
              <a:t>) would reduce OD deaths in the best interest of public</a:t>
            </a:r>
          </a:p>
          <a:p>
            <a:r>
              <a:rPr lang="en-US" dirty="0" smtClean="0"/>
              <a:t>Distribution to family members or peers</a:t>
            </a:r>
          </a:p>
          <a:p>
            <a:r>
              <a:rPr lang="en-US" dirty="0" smtClean="0"/>
              <a:t>Requires change on BME prescribing regulations</a:t>
            </a:r>
          </a:p>
          <a:p>
            <a:endParaRPr lang="en-US" dirty="0"/>
          </a:p>
        </p:txBody>
      </p:sp>
    </p:spTree>
    <p:extLst>
      <p:ext uri="{BB962C8B-B14F-4D97-AF65-F5344CB8AC3E}">
        <p14:creationId xmlns:p14="http://schemas.microsoft.com/office/powerpoint/2010/main" val="120868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Naloxone Waiver: BME Guidance to Allow Access for Administration</a:t>
            </a:r>
            <a:endParaRPr lang="en-US" dirty="0"/>
          </a:p>
        </p:txBody>
      </p:sp>
      <p:sp>
        <p:nvSpPr>
          <p:cNvPr id="3" name="Content Placeholder 2"/>
          <p:cNvSpPr>
            <a:spLocks noGrp="1"/>
          </p:cNvSpPr>
          <p:nvPr>
            <p:ph idx="1"/>
          </p:nvPr>
        </p:nvSpPr>
        <p:spPr/>
        <p:txBody>
          <a:bodyPr>
            <a:normAutofit fontScale="92500"/>
          </a:bodyPr>
          <a:lstStyle/>
          <a:p>
            <a:r>
              <a:rPr lang="en-US" dirty="0"/>
              <a:t>13:35-7.1A </a:t>
            </a:r>
            <a:r>
              <a:rPr lang="en-US" dirty="0" smtClean="0"/>
              <a:t>Examination </a:t>
            </a:r>
            <a:r>
              <a:rPr lang="en-US" dirty="0"/>
              <a:t>prior to prescribing is waived or dispensing </a:t>
            </a:r>
            <a:r>
              <a:rPr lang="en-US" dirty="0" smtClean="0"/>
              <a:t>Naloxone </a:t>
            </a:r>
            <a:endParaRPr lang="en-US" dirty="0"/>
          </a:p>
          <a:p>
            <a:r>
              <a:rPr lang="en-US" dirty="0" smtClean="0"/>
              <a:t>13:35-7.2 Name and address of person to whom the prescription is issued rather than the name and address of the patient shall be included on each prescription</a:t>
            </a:r>
          </a:p>
          <a:p>
            <a:r>
              <a:rPr lang="en-US" dirty="0"/>
              <a:t>13:35-7.2 </a:t>
            </a:r>
            <a:r>
              <a:rPr lang="en-US" dirty="0" smtClean="0"/>
              <a:t>Follow-up not required for prescription issued to person not at OD risk, but who in physicians’ judgment may be able to assist someone else during an OD and has received patient OD information on the indications for Naloxone administration as an opioid antidote </a:t>
            </a:r>
            <a:endParaRPr lang="en-US" dirty="0"/>
          </a:p>
        </p:txBody>
      </p:sp>
    </p:spTree>
    <p:extLst>
      <p:ext uri="{BB962C8B-B14F-4D97-AF65-F5344CB8AC3E}">
        <p14:creationId xmlns:p14="http://schemas.microsoft.com/office/powerpoint/2010/main" val="3725516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mtClean="0"/>
              <a:t>1</a:t>
            </a:r>
            <a:endParaRPr lang="en-US" dirty="0"/>
          </a:p>
        </p:txBody>
      </p:sp>
      <p:sp>
        <p:nvSpPr>
          <p:cNvPr id="201732" name="TextBox 5"/>
          <p:cNvSpPr txBox="1">
            <a:spLocks noChangeArrowheads="1"/>
          </p:cNvSpPr>
          <p:nvPr/>
        </p:nvSpPr>
        <p:spPr bwMode="auto">
          <a:xfrm>
            <a:off x="1066800" y="6030118"/>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dirty="0">
                <a:solidFill>
                  <a:srgbClr val="FFC000"/>
                </a:solidFill>
                <a:hlinkClick r:id="rId2"/>
              </a:rPr>
              <a:t>www.NJConsumerAffairs.gov/pmp</a:t>
            </a:r>
            <a:r>
              <a:rPr lang="en-US" sz="3200" b="1" dirty="0">
                <a:solidFill>
                  <a:srgbClr val="FFC000"/>
                </a:solidFill>
              </a:rPr>
              <a:t> </a:t>
            </a:r>
          </a:p>
        </p:txBody>
      </p:sp>
      <p:pic>
        <p:nvPicPr>
          <p:cNvPr id="201733" name="Picture 8" descr="C:\Users\CollierD\Desktop\Logos\OA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800"/>
            <a:ext cx="1471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4" name="Picture 8" descr="C:\Users\CollierD\Desktop\Logos\OA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87313"/>
            <a:ext cx="1471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l="13126" t="13333" r="14999" b="31111"/>
          <a:stretch>
            <a:fillRect/>
          </a:stretch>
        </p:blipFill>
        <p:spPr bwMode="auto">
          <a:xfrm>
            <a:off x="1547813" y="1117905"/>
            <a:ext cx="5867400" cy="50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617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757"/>
            <a:ext cx="8229600" cy="1143000"/>
          </a:xfrm>
        </p:spPr>
        <p:txBody>
          <a:bodyPr>
            <a:normAutofit fontScale="90000"/>
          </a:bodyPr>
          <a:lstStyle/>
          <a:p>
            <a:r>
              <a:rPr lang="en-US" dirty="0" smtClean="0"/>
              <a:t>November 16, 2016 PMP Changes</a:t>
            </a:r>
            <a:endParaRPr lang="en-US" dirty="0"/>
          </a:p>
        </p:txBody>
      </p:sp>
      <p:sp>
        <p:nvSpPr>
          <p:cNvPr id="3" name="Content Placeholder 2"/>
          <p:cNvSpPr>
            <a:spLocks noGrp="1"/>
          </p:cNvSpPr>
          <p:nvPr>
            <p:ph idx="1"/>
          </p:nvPr>
        </p:nvSpPr>
        <p:spPr/>
        <p:txBody>
          <a:bodyPr/>
          <a:lstStyle/>
          <a:p>
            <a:r>
              <a:rPr lang="en-US" dirty="0" smtClean="0"/>
              <a:t>NJPMP Software upgraded to a new platform </a:t>
            </a:r>
            <a:r>
              <a:rPr lang="en-US" dirty="0" err="1" smtClean="0"/>
              <a:t>AWARxE</a:t>
            </a:r>
            <a:endParaRPr lang="en-US" dirty="0" smtClean="0"/>
          </a:p>
          <a:p>
            <a:r>
              <a:rPr lang="en-US" dirty="0" smtClean="0"/>
              <a:t>Existing users migrated to the new system with user’s email address </a:t>
            </a:r>
            <a:r>
              <a:rPr lang="en-US" dirty="0"/>
              <a:t>replacing license </a:t>
            </a:r>
            <a:r>
              <a:rPr lang="en-US" dirty="0" smtClean="0"/>
              <a:t># as the username</a:t>
            </a:r>
          </a:p>
          <a:p>
            <a:r>
              <a:rPr lang="en-US" dirty="0" smtClean="0"/>
              <a:t>Email address must be unique to each NJPMP account </a:t>
            </a:r>
          </a:p>
          <a:p>
            <a:r>
              <a:rPr lang="en-US" dirty="0" smtClean="0"/>
              <a:t>Email addresses used by &gt; 1 user will result in accounts not being transferred – please update NJPMP user accounts to unique email for each individual user</a:t>
            </a:r>
          </a:p>
          <a:p>
            <a:r>
              <a:rPr lang="en-US" dirty="0"/>
              <a:t>H</a:t>
            </a:r>
            <a:r>
              <a:rPr lang="en-US" dirty="0" smtClean="0"/>
              <a:t>elp password </a:t>
            </a:r>
            <a:r>
              <a:rPr lang="en-US" dirty="0"/>
              <a:t>resets and enrollment 1-844-465-4767 </a:t>
            </a:r>
          </a:p>
        </p:txBody>
      </p:sp>
    </p:spTree>
    <p:extLst>
      <p:ext uri="{BB962C8B-B14F-4D97-AF65-F5344CB8AC3E}">
        <p14:creationId xmlns:p14="http://schemas.microsoft.com/office/powerpoint/2010/main" val="375239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Monitoring Program </a:t>
            </a:r>
            <a:endParaRPr lang="en-US" dirty="0"/>
          </a:p>
        </p:txBody>
      </p:sp>
      <p:sp>
        <p:nvSpPr>
          <p:cNvPr id="3" name="Content Placeholder 2"/>
          <p:cNvSpPr>
            <a:spLocks noGrp="1"/>
          </p:cNvSpPr>
          <p:nvPr>
            <p:ph idx="1"/>
          </p:nvPr>
        </p:nvSpPr>
        <p:spPr/>
        <p:txBody>
          <a:bodyPr/>
          <a:lstStyle/>
          <a:p>
            <a:r>
              <a:rPr lang="en-US" dirty="0"/>
              <a:t>Unless an exemption applies, prescribers (or their delegates) will be required to review prescription monitoring information when they prescribe a Schedule II medication to a new or current patient for acute or chronic pain the first time they prescribe and quarterly thereafter. Additional details will be made available as the Division of Consumer Affairs proceeds with the process of creating regulations in support of the new statute. </a:t>
            </a:r>
          </a:p>
        </p:txBody>
      </p:sp>
    </p:spTree>
    <p:extLst>
      <p:ext uri="{BB962C8B-B14F-4D97-AF65-F5344CB8AC3E}">
        <p14:creationId xmlns:p14="http://schemas.microsoft.com/office/powerpoint/2010/main" val="240830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Monitoring Program</a:t>
            </a:r>
            <a:endParaRPr lang="en-US" dirty="0"/>
          </a:p>
        </p:txBody>
      </p:sp>
      <p:sp>
        <p:nvSpPr>
          <p:cNvPr id="3" name="Content Placeholder 2"/>
          <p:cNvSpPr>
            <a:spLocks noGrp="1"/>
          </p:cNvSpPr>
          <p:nvPr>
            <p:ph idx="1"/>
          </p:nvPr>
        </p:nvSpPr>
        <p:spPr/>
        <p:txBody>
          <a:bodyPr/>
          <a:lstStyle/>
          <a:p>
            <a:r>
              <a:rPr lang="en-US" dirty="0" smtClean="0"/>
              <a:t>Physician mandatory unless exemption</a:t>
            </a:r>
          </a:p>
          <a:p>
            <a:r>
              <a:rPr lang="en-US" dirty="0" smtClean="0"/>
              <a:t>Pharmacist required daily</a:t>
            </a:r>
          </a:p>
          <a:p>
            <a:r>
              <a:rPr lang="en-US" dirty="0" smtClean="0"/>
              <a:t>CDS &amp; HGH</a:t>
            </a:r>
          </a:p>
          <a:p>
            <a:r>
              <a:rPr lang="en-US" dirty="0" smtClean="0"/>
              <a:t>Linking with other states</a:t>
            </a:r>
          </a:p>
          <a:p>
            <a:r>
              <a:rPr lang="en-US" dirty="0" smtClean="0"/>
              <a:t>Confidential data, HIPAA compliant</a:t>
            </a:r>
          </a:p>
          <a:p>
            <a:pPr lvl="1"/>
            <a:r>
              <a:rPr lang="en-US" dirty="0" smtClean="0"/>
              <a:t>$10,000 civil penalty/offense + Possible BME action</a:t>
            </a:r>
          </a:p>
          <a:p>
            <a:r>
              <a:rPr lang="en-US" dirty="0" smtClean="0"/>
              <a:t>NJConsumerAffairs.gov/</a:t>
            </a:r>
            <a:r>
              <a:rPr lang="en-US" dirty="0" err="1" smtClean="0"/>
              <a:t>pmp</a:t>
            </a:r>
            <a:endParaRPr lang="en-US" dirty="0" smtClean="0"/>
          </a:p>
          <a:p>
            <a:endParaRPr lang="en-US" dirty="0"/>
          </a:p>
        </p:txBody>
      </p:sp>
    </p:spTree>
    <p:extLst>
      <p:ext uri="{BB962C8B-B14F-4D97-AF65-F5344CB8AC3E}">
        <p14:creationId xmlns:p14="http://schemas.microsoft.com/office/powerpoint/2010/main" val="1013760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PMP Use</a:t>
            </a:r>
            <a:endParaRPr lang="en-US" dirty="0"/>
          </a:p>
        </p:txBody>
      </p:sp>
      <p:sp>
        <p:nvSpPr>
          <p:cNvPr id="3" name="Content Placeholder 2"/>
          <p:cNvSpPr>
            <a:spLocks noGrp="1"/>
          </p:cNvSpPr>
          <p:nvPr>
            <p:ph idx="1"/>
          </p:nvPr>
        </p:nvSpPr>
        <p:spPr/>
        <p:txBody>
          <a:bodyPr>
            <a:normAutofit/>
          </a:bodyPr>
          <a:lstStyle/>
          <a:p>
            <a:r>
              <a:rPr lang="en-US" dirty="0" smtClean="0"/>
              <a:t>Patient Look Up (&gt;100,000/month)</a:t>
            </a:r>
          </a:p>
          <a:p>
            <a:r>
              <a:rPr lang="en-US" dirty="0" smtClean="0"/>
              <a:t>Self Look Up </a:t>
            </a:r>
          </a:p>
          <a:p>
            <a:r>
              <a:rPr lang="en-US" dirty="0" smtClean="0"/>
              <a:t>Mercer County Physician PMP Self Check</a:t>
            </a:r>
          </a:p>
          <a:p>
            <a:pPr lvl="1">
              <a:defRPr/>
            </a:pPr>
            <a:r>
              <a:rPr lang="en-US" b="1" dirty="0" smtClean="0"/>
              <a:t>Identity </a:t>
            </a:r>
            <a:r>
              <a:rPr lang="en-US" b="1" dirty="0"/>
              <a:t>had been stolen</a:t>
            </a:r>
          </a:p>
          <a:p>
            <a:pPr lvl="1">
              <a:defRPr/>
            </a:pPr>
            <a:r>
              <a:rPr lang="en-US" b="1" dirty="0"/>
              <a:t>Criminals obtained </a:t>
            </a:r>
            <a:r>
              <a:rPr lang="en-US" b="1" dirty="0" smtClean="0"/>
              <a:t>prescription </a:t>
            </a:r>
            <a:r>
              <a:rPr lang="en-US" b="1" dirty="0"/>
              <a:t>pad   </a:t>
            </a:r>
          </a:p>
          <a:p>
            <a:pPr lvl="1">
              <a:defRPr/>
            </a:pPr>
            <a:r>
              <a:rPr lang="en-US" b="1" dirty="0" smtClean="0"/>
              <a:t>Forged prescriptions </a:t>
            </a:r>
            <a:r>
              <a:rPr lang="en-US" b="1" dirty="0"/>
              <a:t>for Oxycodone </a:t>
            </a:r>
            <a:endParaRPr lang="en-US" b="1" dirty="0" smtClean="0"/>
          </a:p>
          <a:p>
            <a:pPr lvl="1">
              <a:defRPr/>
            </a:pPr>
            <a:r>
              <a:rPr lang="en-US" b="1" dirty="0" smtClean="0"/>
              <a:t>1 </a:t>
            </a:r>
            <a:r>
              <a:rPr lang="en-US" b="1" dirty="0"/>
              <a:t>month, 12 fraudulent patient names had been used to obtain over 1,300 pills  </a:t>
            </a:r>
            <a:r>
              <a:rPr lang="en-US" dirty="0" smtClean="0"/>
              <a:t> </a:t>
            </a:r>
            <a:endParaRPr lang="en-US" dirty="0"/>
          </a:p>
        </p:txBody>
      </p:sp>
    </p:spTree>
    <p:extLst>
      <p:ext uri="{BB962C8B-B14F-4D97-AF65-F5344CB8AC3E}">
        <p14:creationId xmlns:p14="http://schemas.microsoft.com/office/powerpoint/2010/main" val="1341745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533400"/>
            <a:ext cx="8183563" cy="1050925"/>
          </a:xfrm>
        </p:spPr>
        <p:txBody>
          <a:bodyPr/>
          <a:lstStyle/>
          <a:p>
            <a:endParaRPr lang="en-US" u="sng" smtClean="0"/>
          </a:p>
        </p:txBody>
      </p:sp>
      <p:sp>
        <p:nvSpPr>
          <p:cNvPr id="128003" name="Content Placeholder 2"/>
          <p:cNvSpPr>
            <a:spLocks noGrp="1"/>
          </p:cNvSpPr>
          <p:nvPr>
            <p:ph idx="1"/>
          </p:nvPr>
        </p:nvSpPr>
        <p:spPr>
          <a:xfrm>
            <a:off x="508000" y="1752600"/>
            <a:ext cx="8183563" cy="4575175"/>
          </a:xfrm>
        </p:spPr>
        <p:txBody>
          <a:bodyPr/>
          <a:lstStyle/>
          <a:p>
            <a:pPr marL="0" indent="0">
              <a:buFont typeface="Arial" pitchFamily="34" charset="0"/>
              <a:buNone/>
            </a:pPr>
            <a:endParaRPr lang="en-US" smtClean="0"/>
          </a:p>
          <a:p>
            <a:pPr marL="0" indent="0">
              <a:buFont typeface="Arial" pitchFamily="34" charset="0"/>
              <a:buNone/>
            </a:pPr>
            <a:endParaRPr lang="en-US" smtClean="0"/>
          </a:p>
          <a:p>
            <a:pPr marL="0" indent="0">
              <a:buFont typeface="Arial" pitchFamily="34" charset="0"/>
              <a:buNone/>
            </a:pPr>
            <a:endParaRPr lang="en-US" sz="1000" smtClean="0"/>
          </a:p>
          <a:p>
            <a:pPr marL="0" indent="0">
              <a:buFont typeface="Arial" pitchFamily="34" charset="0"/>
              <a:buNone/>
            </a:pPr>
            <a:endParaRPr lang="en-US" sz="1000" smtClean="0"/>
          </a:p>
        </p:txBody>
      </p:sp>
      <p:sp>
        <p:nvSpPr>
          <p:cNvPr id="1280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5BCF23-85EE-4FE3-8196-8E6DCB2FA4B1}" type="slidenum">
              <a:rPr lang="en-US" smtClean="0">
                <a:solidFill>
                  <a:srgbClr val="898989"/>
                </a:solidFill>
              </a:rPr>
              <a:pPr eaLnBrk="1" hangingPunct="1"/>
              <a:t>37</a:t>
            </a:fld>
            <a:endParaRPr lang="en-US" smtClean="0">
              <a:solidFill>
                <a:srgbClr val="898989"/>
              </a:solidFill>
            </a:endParaRPr>
          </a:p>
        </p:txBody>
      </p:sp>
      <p:pic>
        <p:nvPicPr>
          <p:cNvPr id="128005" name="Picture 2" descr="H:\TOPICS - PRESS - EVENTS - WEBSITE\talking points\2014\06 2014\6.10.14 Do No Harm\backup material for powerpoint\DrugLe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658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8750" t="8889" r="40625" b="4444"/>
          <a:stretch>
            <a:fillRect/>
          </a:stretch>
        </p:blipFill>
        <p:spPr bwMode="auto">
          <a:xfrm>
            <a:off x="1905000" y="152400"/>
            <a:ext cx="7086600" cy="6550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6371" name="Picture 3" descr="C:\Users\CollierD\Desktop\Logos\OAG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359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2"/>
          <p:cNvSpPr>
            <a:spLocks noGrp="1"/>
          </p:cNvSpPr>
          <p:nvPr>
            <p:ph idx="1"/>
          </p:nvPr>
        </p:nvSpPr>
        <p:spPr>
          <a:xfrm>
            <a:off x="457200" y="1874838"/>
            <a:ext cx="5257800" cy="4525962"/>
          </a:xfrm>
        </p:spPr>
        <p:txBody>
          <a:bodyPr/>
          <a:lstStyle/>
          <a:p>
            <a:r>
              <a:rPr lang="en-US" sz="2800" i="1" u="sng" dirty="0" smtClean="0">
                <a:solidFill>
                  <a:srgbClr val="E6AF00"/>
                </a:solidFill>
              </a:rPr>
              <a:t>213 </a:t>
            </a:r>
            <a:r>
              <a:rPr lang="en-US" sz="2800" i="1" u="sng" dirty="0" smtClean="0">
                <a:solidFill>
                  <a:srgbClr val="E6AF00"/>
                </a:solidFill>
              </a:rPr>
              <a:t>law enforcement locations</a:t>
            </a:r>
            <a:r>
              <a:rPr lang="en-US" sz="2800" dirty="0" smtClean="0">
                <a:solidFill>
                  <a:srgbClr val="E6AF00"/>
                </a:solidFill>
              </a:rPr>
              <a:t>,</a:t>
            </a:r>
            <a:r>
              <a:rPr lang="en-US" sz="2800" dirty="0" smtClean="0">
                <a:solidFill>
                  <a:schemeClr val="bg1"/>
                </a:solidFill>
              </a:rPr>
              <a:t> soon to add more</a:t>
            </a:r>
          </a:p>
          <a:p>
            <a:r>
              <a:rPr lang="en-US" sz="2800" dirty="0" smtClean="0">
                <a:solidFill>
                  <a:schemeClr val="bg1"/>
                </a:solidFill>
              </a:rPr>
              <a:t>&gt; than </a:t>
            </a:r>
            <a:r>
              <a:rPr lang="en-US" sz="2800" u="sng" dirty="0" smtClean="0">
                <a:solidFill>
                  <a:srgbClr val="E6AF00"/>
                </a:solidFill>
              </a:rPr>
              <a:t>53</a:t>
            </a:r>
            <a:r>
              <a:rPr lang="en-US" sz="2800" i="1" u="sng" dirty="0" smtClean="0">
                <a:solidFill>
                  <a:srgbClr val="E6AF00"/>
                </a:solidFill>
              </a:rPr>
              <a:t>,900 pounds (nearly 27 tons)</a:t>
            </a:r>
            <a:r>
              <a:rPr lang="en-US" sz="2800" dirty="0" smtClean="0">
                <a:solidFill>
                  <a:schemeClr val="bg1"/>
                </a:solidFill>
              </a:rPr>
              <a:t> collected since 11/11</a:t>
            </a:r>
          </a:p>
          <a:p>
            <a:r>
              <a:rPr lang="en-US" sz="2800" dirty="0" smtClean="0">
                <a:solidFill>
                  <a:schemeClr val="bg1"/>
                </a:solidFill>
              </a:rPr>
              <a:t>Safe, secure disposal of unused </a:t>
            </a:r>
            <a:r>
              <a:rPr lang="en-US" sz="2800" u="sng" dirty="0" smtClean="0">
                <a:solidFill>
                  <a:srgbClr val="E6AF00"/>
                </a:solidFill>
              </a:rPr>
              <a:t>household medications</a:t>
            </a:r>
          </a:p>
          <a:p>
            <a:endParaRPr lang="en-US" dirty="0" smtClean="0"/>
          </a:p>
        </p:txBody>
      </p:sp>
      <p:sp>
        <p:nvSpPr>
          <p:cNvPr id="124931" name="Title 1"/>
          <p:cNvSpPr>
            <a:spLocks noGrp="1"/>
          </p:cNvSpPr>
          <p:nvPr>
            <p:ph type="title"/>
          </p:nvPr>
        </p:nvSpPr>
        <p:spPr>
          <a:xfrm>
            <a:off x="1219200" y="76200"/>
            <a:ext cx="6858000" cy="1143000"/>
          </a:xfrm>
        </p:spPr>
        <p:txBody>
          <a:bodyPr/>
          <a:lstStyle/>
          <a:p>
            <a:r>
              <a:rPr lang="en-US" sz="2800" dirty="0" smtClean="0">
                <a:solidFill>
                  <a:srgbClr val="E6AF00"/>
                </a:solidFill>
              </a:rPr>
              <a:t>NJ </a:t>
            </a:r>
            <a:endParaRPr lang="en-US" dirty="0" smtClean="0"/>
          </a:p>
        </p:txBody>
      </p:sp>
      <p:pic>
        <p:nvPicPr>
          <p:cNvPr id="124932" name="Picture 4" descr="C:\Users\CollierD\Desktop\Logos\OA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143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TextBox 5"/>
          <p:cNvSpPr txBox="1">
            <a:spLocks noChangeArrowheads="1"/>
          </p:cNvSpPr>
          <p:nvPr/>
        </p:nvSpPr>
        <p:spPr bwMode="auto">
          <a:xfrm>
            <a:off x="1617785" y="332482"/>
            <a:ext cx="7543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i="1" u="sng" dirty="0" smtClean="0">
                <a:solidFill>
                  <a:srgbClr val="E6AF00"/>
                </a:solidFill>
              </a:rPr>
              <a:t>Proper Disposal:</a:t>
            </a:r>
          </a:p>
          <a:p>
            <a:pPr eaLnBrk="1" fontAlgn="base" hangingPunct="1">
              <a:spcBef>
                <a:spcPct val="0"/>
              </a:spcBef>
              <a:spcAft>
                <a:spcPct val="0"/>
              </a:spcAft>
            </a:pPr>
            <a:r>
              <a:rPr lang="en-US" sz="3200" i="1" u="sng" dirty="0" smtClean="0">
                <a:solidFill>
                  <a:srgbClr val="E6AF00"/>
                </a:solidFill>
              </a:rPr>
              <a:t>Project </a:t>
            </a:r>
            <a:r>
              <a:rPr lang="en-US" sz="3200" i="1" u="sng" dirty="0">
                <a:solidFill>
                  <a:srgbClr val="E6AF00"/>
                </a:solidFill>
              </a:rPr>
              <a:t>Medicine Drop</a:t>
            </a:r>
          </a:p>
        </p:txBody>
      </p:sp>
      <p:pic>
        <p:nvPicPr>
          <p:cNvPr id="29698" name="Picture 2" descr="http://www.njconsumeraffairs.gov/images/9202012_2.jpg">
            <a:hlinkClick r:id="rId3"/>
          </p:cNvPr>
          <p:cNvPicPr>
            <a:picLocks noChangeAspect="1" noChangeArrowheads="1"/>
          </p:cNvPicPr>
          <p:nvPr/>
        </p:nvPicPr>
        <p:blipFill>
          <a:blip r:embed="rId4" cstate="print"/>
          <a:srcRect/>
          <a:stretch>
            <a:fillRect/>
          </a:stretch>
        </p:blipFill>
        <p:spPr bwMode="auto">
          <a:xfrm>
            <a:off x="5881116" y="1916197"/>
            <a:ext cx="3153918" cy="4884386"/>
          </a:xfrm>
          <a:prstGeom prst="rect">
            <a:avLst/>
          </a:prstGeom>
          <a:ln>
            <a:noFill/>
          </a:ln>
          <a:effectLst>
            <a:softEdge rad="112500"/>
          </a:effectLst>
        </p:spPr>
      </p:pic>
      <p:pic>
        <p:nvPicPr>
          <p:cNvPr id="10" name="Picture 2" descr="C:\Users\CollierD\Desktop\PMDlogo_1.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800600"/>
            <a:ext cx="2362200" cy="18860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4936" name="Picture 7" descr="C:\Users\CollierD\Desktop\Logos\OAG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7143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3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normAutofit fontScale="90000"/>
          </a:bodyPr>
          <a:lstStyle/>
          <a:p>
            <a:r>
              <a:rPr lang="en-US" dirty="0" smtClean="0">
                <a:solidFill>
                  <a:schemeClr val="accent3"/>
                </a:solidFill>
                <a:ea typeface="ＭＳ Ｐゴシック" pitchFamily="34" charset="-128"/>
              </a:rPr>
              <a:t>Controlling the epidemic:</a:t>
            </a:r>
            <a:br>
              <a:rPr lang="en-US" dirty="0" smtClean="0">
                <a:solidFill>
                  <a:schemeClr val="accent3"/>
                </a:solidFill>
                <a:ea typeface="ＭＳ Ｐゴシック" pitchFamily="34" charset="-128"/>
              </a:rPr>
            </a:br>
            <a:r>
              <a:rPr lang="en-US" sz="3200" i="1" dirty="0" smtClean="0">
                <a:solidFill>
                  <a:schemeClr val="accent3"/>
                </a:solidFill>
                <a:ea typeface="ＭＳ Ｐゴシック" pitchFamily="34" charset="-128"/>
              </a:rPr>
              <a:t>A Three-pronged Approach</a:t>
            </a:r>
          </a:p>
        </p:txBody>
      </p:sp>
      <p:sp>
        <p:nvSpPr>
          <p:cNvPr id="144387" name="Content Placeholder 2"/>
          <p:cNvSpPr>
            <a:spLocks noGrp="1"/>
          </p:cNvSpPr>
          <p:nvPr>
            <p:ph idx="1"/>
          </p:nvPr>
        </p:nvSpPr>
        <p:spPr/>
        <p:txBody>
          <a:bodyPr/>
          <a:lstStyle/>
          <a:p>
            <a:r>
              <a:rPr lang="en-US" sz="3000" b="1" dirty="0" smtClean="0">
                <a:ea typeface="ＭＳ Ｐゴシック" pitchFamily="34" charset="-128"/>
              </a:rPr>
              <a:t>Prevent</a:t>
            </a:r>
            <a:r>
              <a:rPr lang="en-US" sz="3000" dirty="0" smtClean="0">
                <a:ea typeface="ＭＳ Ｐゴシック" pitchFamily="34" charset="-128"/>
              </a:rPr>
              <a:t> new cases of opioid addiction.</a:t>
            </a:r>
          </a:p>
          <a:p>
            <a:pPr>
              <a:buFontTx/>
              <a:buNone/>
            </a:pPr>
            <a:endParaRPr lang="en-US" sz="3000" dirty="0" smtClean="0">
              <a:ea typeface="ＭＳ Ｐゴシック" pitchFamily="34" charset="-128"/>
            </a:endParaRPr>
          </a:p>
          <a:p>
            <a:r>
              <a:rPr lang="en-US" sz="3000" b="1" dirty="0" smtClean="0">
                <a:ea typeface="ＭＳ Ｐゴシック" pitchFamily="34" charset="-128"/>
              </a:rPr>
              <a:t>Treat </a:t>
            </a:r>
            <a:r>
              <a:rPr lang="en-US" sz="3000" dirty="0" smtClean="0">
                <a:ea typeface="ＭＳ Ｐゴシック" pitchFamily="34" charset="-128"/>
              </a:rPr>
              <a:t>people who are already addicted.</a:t>
            </a:r>
          </a:p>
          <a:p>
            <a:pPr marL="0" indent="0">
              <a:buNone/>
            </a:pPr>
            <a:endParaRPr lang="en-US" sz="3000" dirty="0" smtClean="0">
              <a:ea typeface="ＭＳ Ｐゴシック" pitchFamily="34" charset="-128"/>
            </a:endParaRPr>
          </a:p>
          <a:p>
            <a:r>
              <a:rPr lang="en-US" sz="3000" b="1" dirty="0" smtClean="0">
                <a:ea typeface="ＭＳ Ｐゴシック" pitchFamily="34" charset="-128"/>
              </a:rPr>
              <a:t>Reduce supply </a:t>
            </a:r>
            <a:r>
              <a:rPr lang="en-US" sz="3000" dirty="0" smtClean="0">
                <a:ea typeface="ＭＳ Ｐゴシック" pitchFamily="34" charset="-128"/>
              </a:rPr>
              <a:t>from pill mills and the black-market.</a:t>
            </a:r>
          </a:p>
          <a:p>
            <a:endParaRPr lang="en-US" dirty="0" smtClean="0">
              <a:ea typeface="ＭＳ Ｐゴシック" pitchFamily="34" charset="-128"/>
            </a:endParaRPr>
          </a:p>
        </p:txBody>
      </p:sp>
      <p:sp>
        <p:nvSpPr>
          <p:cNvPr id="4" name="Slide Number Placeholder 3"/>
          <p:cNvSpPr>
            <a:spLocks noGrp="1"/>
          </p:cNvSpPr>
          <p:nvPr>
            <p:ph type="sldNum" sz="quarter" idx="12"/>
          </p:nvPr>
        </p:nvSpPr>
        <p:spPr>
          <a:xfrm>
            <a:off x="7010400" y="6381750"/>
            <a:ext cx="2133600" cy="476250"/>
          </a:xfrm>
        </p:spPr>
        <p:txBody>
          <a:bodyPr/>
          <a:lstStyle/>
          <a:p>
            <a:pPr>
              <a:defRPr/>
            </a:pPr>
            <a:fld id="{AEC8BCD4-8A25-407C-827D-42751AD0F1D5}"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6880910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Take Back Program Notification: Effective 1/1/16</a:t>
            </a:r>
            <a:endParaRPr lang="en-US" dirty="0"/>
          </a:p>
        </p:txBody>
      </p:sp>
      <p:sp>
        <p:nvSpPr>
          <p:cNvPr id="3" name="Content Placeholder 2"/>
          <p:cNvSpPr>
            <a:spLocks noGrp="1"/>
          </p:cNvSpPr>
          <p:nvPr>
            <p:ph idx="1"/>
          </p:nvPr>
        </p:nvSpPr>
        <p:spPr/>
        <p:txBody>
          <a:bodyPr>
            <a:normAutofit/>
          </a:bodyPr>
          <a:lstStyle/>
          <a:p>
            <a:r>
              <a:rPr lang="en-US" dirty="0"/>
              <a:t>P.L. 2015, </a:t>
            </a:r>
            <a:r>
              <a:rPr lang="en-US" dirty="0" smtClean="0"/>
              <a:t>c.66 Effective 1/1/6</a:t>
            </a:r>
          </a:p>
          <a:p>
            <a:r>
              <a:rPr lang="en-US" dirty="0" smtClean="0"/>
              <a:t>N.J.S.A</a:t>
            </a:r>
            <a:r>
              <a:rPr lang="en-US" dirty="0"/>
              <a:t>. </a:t>
            </a:r>
            <a:r>
              <a:rPr lang="en-US" dirty="0" smtClean="0"/>
              <a:t>45:9-22.11</a:t>
            </a:r>
          </a:p>
          <a:p>
            <a:pPr lvl="1"/>
            <a:r>
              <a:rPr lang="en-US" dirty="0" smtClean="0"/>
              <a:t>Requires </a:t>
            </a:r>
            <a:r>
              <a:rPr lang="en-US" dirty="0"/>
              <a:t>prescribers </a:t>
            </a:r>
            <a:r>
              <a:rPr lang="en-US" dirty="0" smtClean="0"/>
              <a:t>&amp; pharmacies </a:t>
            </a:r>
            <a:r>
              <a:rPr lang="en-US" dirty="0"/>
              <a:t>to provide a notice about drug take back programs upon </a:t>
            </a:r>
            <a:r>
              <a:rPr lang="en-US" u="sng" dirty="0"/>
              <a:t>dispensing</a:t>
            </a:r>
            <a:r>
              <a:rPr lang="en-US" dirty="0"/>
              <a:t> to each patient a controlled dangerous substance (CDS) prescription medication. </a:t>
            </a:r>
            <a:endParaRPr lang="en-US" dirty="0" smtClean="0"/>
          </a:p>
          <a:p>
            <a:pPr lvl="1"/>
            <a:r>
              <a:rPr lang="en-US" dirty="0"/>
              <a:t>R</a:t>
            </a:r>
            <a:r>
              <a:rPr lang="en-US" dirty="0" smtClean="0"/>
              <a:t>equires </a:t>
            </a:r>
            <a:r>
              <a:rPr lang="en-US" dirty="0"/>
              <a:t>prescribers to furnish to each patient, with any </a:t>
            </a:r>
            <a:r>
              <a:rPr lang="en-US" dirty="0" smtClean="0"/>
              <a:t>CDS </a:t>
            </a:r>
            <a:r>
              <a:rPr lang="en-US" dirty="0"/>
              <a:t>prescription drug or medicine dispensed for that patient as permitted pursuant to N.J.S.A. 45:9-22.11, a notice prepared by the Division of Consumer Affairs.</a:t>
            </a:r>
          </a:p>
          <a:p>
            <a:pPr lvl="1"/>
            <a:endParaRPr lang="en-US" dirty="0"/>
          </a:p>
        </p:txBody>
      </p:sp>
    </p:spTree>
    <p:extLst>
      <p:ext uri="{BB962C8B-B14F-4D97-AF65-F5344CB8AC3E}">
        <p14:creationId xmlns:p14="http://schemas.microsoft.com/office/powerpoint/2010/main" val="564000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Prescriber &amp; Pharmacy Compliance P.L.2015</a:t>
            </a:r>
            <a:r>
              <a:rPr lang="en-US" dirty="0"/>
              <a:t>, </a:t>
            </a:r>
            <a:r>
              <a:rPr lang="en-US" dirty="0" smtClean="0"/>
              <a:t>c.66: 1 of the Following</a:t>
            </a:r>
            <a:endParaRPr lang="en-US" dirty="0"/>
          </a:p>
        </p:txBody>
      </p:sp>
      <p:sp>
        <p:nvSpPr>
          <p:cNvPr id="3" name="Content Placeholder 2"/>
          <p:cNvSpPr>
            <a:spLocks noGrp="1"/>
          </p:cNvSpPr>
          <p:nvPr>
            <p:ph idx="1"/>
          </p:nvPr>
        </p:nvSpPr>
        <p:spPr/>
        <p:txBody>
          <a:bodyPr>
            <a:normAutofit/>
          </a:bodyPr>
          <a:lstStyle/>
          <a:p>
            <a:r>
              <a:rPr lang="en-US" dirty="0" smtClean="0"/>
              <a:t>Download </a:t>
            </a:r>
            <a:r>
              <a:rPr lang="en-US" dirty="0"/>
              <a:t>the Division notice from the Division's website and provide a hardcopy to the patient; </a:t>
            </a:r>
          </a:p>
          <a:p>
            <a:r>
              <a:rPr lang="en-US" dirty="0" smtClean="0"/>
              <a:t>Download </a:t>
            </a:r>
            <a:r>
              <a:rPr lang="en-US" dirty="0"/>
              <a:t>the Division notice from the Division's website and email an electronic copy to the patient; or </a:t>
            </a:r>
          </a:p>
          <a:p>
            <a:r>
              <a:rPr lang="en-US" dirty="0" smtClean="0"/>
              <a:t>Post </a:t>
            </a:r>
            <a:r>
              <a:rPr lang="en-US" dirty="0"/>
              <a:t>a copy of the Division notice in a conspicuous location and insert the following text in another document </a:t>
            </a:r>
            <a:r>
              <a:rPr lang="en-US" i="1" dirty="0"/>
              <a:t>(for example, the prescription drug monograph)</a:t>
            </a:r>
            <a:r>
              <a:rPr lang="en-US" dirty="0"/>
              <a:t> that is provided to the patient:</a:t>
            </a:r>
          </a:p>
          <a:p>
            <a:endParaRPr lang="en-US" dirty="0"/>
          </a:p>
        </p:txBody>
      </p:sp>
    </p:spTree>
    <p:extLst>
      <p:ext uri="{BB962C8B-B14F-4D97-AF65-F5344CB8AC3E}">
        <p14:creationId xmlns:p14="http://schemas.microsoft.com/office/powerpoint/2010/main" val="1349031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to be Inserted</a:t>
            </a:r>
            <a:endParaRPr lang="en-US" dirty="0"/>
          </a:p>
        </p:txBody>
      </p:sp>
      <p:sp>
        <p:nvSpPr>
          <p:cNvPr id="3" name="Content Placeholder 2"/>
          <p:cNvSpPr>
            <a:spLocks noGrp="1"/>
          </p:cNvSpPr>
          <p:nvPr>
            <p:ph idx="1"/>
          </p:nvPr>
        </p:nvSpPr>
        <p:spPr/>
        <p:txBody>
          <a:bodyPr>
            <a:normAutofit fontScale="85000" lnSpcReduction="10000"/>
          </a:bodyPr>
          <a:lstStyle/>
          <a:p>
            <a:r>
              <a:rPr lang="en-US" b="1" i="1" dirty="0"/>
              <a:t>SAFE and SECURE MEDICINE DISPOSAL</a:t>
            </a:r>
            <a:r>
              <a:rPr lang="en-US" i="1" dirty="0"/>
              <a:t/>
            </a:r>
            <a:br>
              <a:rPr lang="en-US" i="1" dirty="0"/>
            </a:br>
            <a:r>
              <a:rPr lang="en-US" i="1" dirty="0"/>
              <a:t>Unused medications that remain in your medicine cabinet are susceptible to theft and misuse. To prevent medications from getting into the wrong hands, New Jersey's Office of the Attorney General and Division of Consumer Affairs urge you to properly dispose of your expired and unwanted prescription medicine at a nearby Project Medicine Drop location.  </a:t>
            </a:r>
            <a:r>
              <a:rPr lang="en-US" b="1" i="1" dirty="0"/>
              <a:t>DROP OFF IS SIMPLE, ANONYMOUS AND AVAILABLE 24 HOURS A DAY – 365 DAYS A YEAR, NO QUESTIONS ASKED</a:t>
            </a:r>
            <a:r>
              <a:rPr lang="en-US" i="1" dirty="0"/>
              <a:t>. Simply bring in your prescription and over-the-counter medications and discard them in an environmentally safe manner. Always scratch out the identifying information on any medicine container you are discarding. For a list of Project Medicine Drop locations, please visit </a:t>
            </a:r>
            <a:r>
              <a:rPr lang="en-US" i="1" dirty="0">
                <a:hlinkClick r:id="rId2"/>
              </a:rPr>
              <a:t>http://www.njconsumeraffairs.gov/meddrop</a:t>
            </a:r>
            <a:r>
              <a:rPr lang="en-US" i="1" dirty="0"/>
              <a:t>.</a:t>
            </a:r>
            <a:endParaRPr lang="en-US" dirty="0"/>
          </a:p>
        </p:txBody>
      </p:sp>
    </p:spTree>
    <p:extLst>
      <p:ext uri="{BB962C8B-B14F-4D97-AF65-F5344CB8AC3E}">
        <p14:creationId xmlns:p14="http://schemas.microsoft.com/office/powerpoint/2010/main" val="877985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Drug </a:t>
            </a:r>
            <a:r>
              <a:rPr lang="en-US" dirty="0" err="1" smtClean="0"/>
              <a:t>Diversion:Healthcare</a:t>
            </a:r>
            <a:r>
              <a:rPr lang="en-US" dirty="0" smtClean="0"/>
              <a:t> </a:t>
            </a:r>
            <a:r>
              <a:rPr lang="en-US" dirty="0"/>
              <a:t>S</a:t>
            </a:r>
            <a:r>
              <a:rPr lang="en-US" dirty="0" smtClean="0"/>
              <a:t>ettings</a:t>
            </a:r>
            <a:endParaRPr lang="en-US" dirty="0"/>
          </a:p>
        </p:txBody>
      </p:sp>
      <p:sp>
        <p:nvSpPr>
          <p:cNvPr id="3" name="Content Placeholder 2"/>
          <p:cNvSpPr>
            <a:spLocks noGrp="1"/>
          </p:cNvSpPr>
          <p:nvPr>
            <p:ph idx="1"/>
          </p:nvPr>
        </p:nvSpPr>
        <p:spPr/>
        <p:txBody>
          <a:bodyPr>
            <a:normAutofit/>
          </a:bodyPr>
          <a:lstStyle/>
          <a:p>
            <a:r>
              <a:rPr lang="en-US" dirty="0" smtClean="0"/>
              <a:t>Healthcare </a:t>
            </a:r>
            <a:r>
              <a:rPr lang="en-US" dirty="0"/>
              <a:t>providers steal CDS for their own </a:t>
            </a:r>
            <a:r>
              <a:rPr lang="en-US" dirty="0" smtClean="0"/>
              <a:t>use:</a:t>
            </a:r>
            <a:endParaRPr lang="en-US" dirty="0"/>
          </a:p>
          <a:p>
            <a:pPr lvl="1"/>
            <a:r>
              <a:rPr lang="en-US" dirty="0"/>
              <a:t>Substandard delivery of care by impaired provider</a:t>
            </a:r>
          </a:p>
          <a:p>
            <a:pPr lvl="1"/>
            <a:r>
              <a:rPr lang="en-US" dirty="0"/>
              <a:t>Medication not received by patient</a:t>
            </a:r>
          </a:p>
          <a:p>
            <a:pPr lvl="1"/>
            <a:r>
              <a:rPr lang="en-US" dirty="0"/>
              <a:t>Injection safety breaches </a:t>
            </a:r>
            <a:r>
              <a:rPr lang="en-US" dirty="0">
                <a:sym typeface="Wingdings" panose="05000000000000000000" pitchFamily="2" charset="2"/>
              </a:rPr>
              <a:t>p</a:t>
            </a:r>
            <a:r>
              <a:rPr lang="en-US" dirty="0"/>
              <a:t>otential transmission of HIV, HBV, HCV, Bacteria</a:t>
            </a:r>
          </a:p>
          <a:p>
            <a:r>
              <a:rPr lang="en-US" dirty="0" smtClean="0"/>
              <a:t>Leading </a:t>
            </a:r>
            <a:r>
              <a:rPr lang="en-US" dirty="0"/>
              <a:t>cause of provider-to-patient </a:t>
            </a:r>
            <a:r>
              <a:rPr lang="en-US" dirty="0" smtClean="0"/>
              <a:t>BBP transmission </a:t>
            </a:r>
            <a:r>
              <a:rPr lang="en-US" dirty="0"/>
              <a:t>–HCV transmission well documented</a:t>
            </a:r>
          </a:p>
          <a:p>
            <a:r>
              <a:rPr lang="en-US" dirty="0" smtClean="0"/>
              <a:t>Consider diversion </a:t>
            </a:r>
            <a:r>
              <a:rPr lang="en-US" dirty="0"/>
              <a:t>when clusters of “unusual” pathogens </a:t>
            </a:r>
            <a:r>
              <a:rPr lang="en-US" dirty="0" smtClean="0"/>
              <a:t>occur </a:t>
            </a:r>
            <a:r>
              <a:rPr lang="en-US" dirty="0" err="1" smtClean="0"/>
              <a:t>ie</a:t>
            </a:r>
            <a:r>
              <a:rPr lang="en-US" dirty="0" smtClean="0"/>
              <a:t> waterborne</a:t>
            </a:r>
            <a:endParaRPr lang="en-US" dirty="0"/>
          </a:p>
          <a:p>
            <a:pPr lvl="1"/>
            <a:endParaRPr lang="en-US" dirty="0"/>
          </a:p>
          <a:p>
            <a:pPr lvl="1"/>
            <a:endParaRPr lang="en-US" dirty="0" smtClean="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1667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554761" y="-2142361"/>
            <a:ext cx="10253522" cy="11142722"/>
          </a:xfrm>
          <a:prstGeom prst="rect">
            <a:avLst/>
          </a:prstGeom>
        </p:spPr>
      </p:pic>
    </p:spTree>
    <p:extLst>
      <p:ext uri="{BB962C8B-B14F-4D97-AF65-F5344CB8AC3E}">
        <p14:creationId xmlns:p14="http://schemas.microsoft.com/office/powerpoint/2010/main" val="1309332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Diversion New Jersey 2016</a:t>
            </a:r>
            <a:endParaRPr lang="en-US" dirty="0"/>
          </a:p>
        </p:txBody>
      </p:sp>
      <p:sp>
        <p:nvSpPr>
          <p:cNvPr id="3" name="Content Placeholder 2"/>
          <p:cNvSpPr>
            <a:spLocks noGrp="1"/>
          </p:cNvSpPr>
          <p:nvPr>
            <p:ph idx="1"/>
          </p:nvPr>
        </p:nvSpPr>
        <p:spPr/>
        <p:txBody>
          <a:bodyPr/>
          <a:lstStyle/>
          <a:p>
            <a:r>
              <a:rPr lang="en-US" sz="3600" dirty="0" smtClean="0"/>
              <a:t>&gt; 200 people notified who </a:t>
            </a:r>
            <a:r>
              <a:rPr lang="en-US" sz="3600" dirty="0"/>
              <a:t>received injectable morphine and </a:t>
            </a:r>
            <a:r>
              <a:rPr lang="en-US" sz="3600" dirty="0" err="1"/>
              <a:t>hydromorphone</a:t>
            </a:r>
            <a:endParaRPr lang="en-US" sz="3600" dirty="0"/>
          </a:p>
          <a:p>
            <a:r>
              <a:rPr lang="en-US" sz="3600" dirty="0" smtClean="0"/>
              <a:t>Recommended to be tested </a:t>
            </a:r>
            <a:r>
              <a:rPr lang="en-US" sz="3600" dirty="0"/>
              <a:t>for blood borne pathogens –HBV, HCV, </a:t>
            </a:r>
            <a:r>
              <a:rPr lang="en-US" sz="3600" dirty="0" smtClean="0"/>
              <a:t>HIV testing </a:t>
            </a:r>
            <a:r>
              <a:rPr lang="en-US" sz="3600" dirty="0"/>
              <a:t>and </a:t>
            </a:r>
            <a:r>
              <a:rPr lang="en-US" sz="3600" dirty="0" smtClean="0"/>
              <a:t>follow-up</a:t>
            </a:r>
          </a:p>
          <a:p>
            <a:r>
              <a:rPr lang="en-US" sz="3600" dirty="0" smtClean="0"/>
              <a:t>Facility paid for testing</a:t>
            </a:r>
            <a:endParaRPr lang="en-US" sz="3600" dirty="0"/>
          </a:p>
          <a:p>
            <a:endParaRPr lang="en-US" sz="3600" dirty="0"/>
          </a:p>
          <a:p>
            <a:endParaRPr lang="en-US" dirty="0"/>
          </a:p>
        </p:txBody>
      </p:sp>
    </p:spTree>
    <p:extLst>
      <p:ext uri="{BB962C8B-B14F-4D97-AF65-F5344CB8AC3E}">
        <p14:creationId xmlns:p14="http://schemas.microsoft.com/office/powerpoint/2010/main" val="2334524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BME Look at During a CDS Prescribing Investigation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Among Other Things:</a:t>
            </a:r>
          </a:p>
          <a:p>
            <a:r>
              <a:rPr lang="en-US" dirty="0"/>
              <a:t>The  Medical Record and Related Documents</a:t>
            </a:r>
          </a:p>
          <a:p>
            <a:r>
              <a:rPr lang="en-US" dirty="0"/>
              <a:t>Complete </a:t>
            </a:r>
            <a:r>
              <a:rPr lang="en-US" dirty="0" smtClean="0"/>
              <a:t>History and PE</a:t>
            </a:r>
            <a:endParaRPr lang="en-US" dirty="0"/>
          </a:p>
          <a:p>
            <a:r>
              <a:rPr lang="en-US" dirty="0" smtClean="0"/>
              <a:t>PMP Use</a:t>
            </a:r>
          </a:p>
          <a:p>
            <a:r>
              <a:rPr lang="en-US" dirty="0"/>
              <a:t>Pain Management Contract </a:t>
            </a:r>
            <a:endParaRPr lang="en-US" dirty="0" smtClean="0"/>
          </a:p>
          <a:p>
            <a:r>
              <a:rPr lang="en-US" dirty="0"/>
              <a:t>Consideration/referral for other modalities </a:t>
            </a:r>
            <a:r>
              <a:rPr lang="en-US" dirty="0" err="1"/>
              <a:t>ie</a:t>
            </a:r>
            <a:r>
              <a:rPr lang="en-US" dirty="0"/>
              <a:t> PT, pain management </a:t>
            </a:r>
            <a:r>
              <a:rPr lang="en-US" dirty="0" smtClean="0"/>
              <a:t>specialist</a:t>
            </a:r>
          </a:p>
          <a:p>
            <a:r>
              <a:rPr lang="en-US" dirty="0"/>
              <a:t>Ongoing </a:t>
            </a:r>
            <a:r>
              <a:rPr lang="en-US" dirty="0" smtClean="0"/>
              <a:t>evaluation, UDS</a:t>
            </a:r>
            <a:endParaRPr lang="en-US" dirty="0"/>
          </a:p>
          <a:p>
            <a:r>
              <a:rPr lang="en-US" dirty="0"/>
              <a:t>Potential Diversion and Misuse</a:t>
            </a:r>
          </a:p>
          <a:p>
            <a:r>
              <a:rPr lang="en-US" dirty="0" smtClean="0"/>
              <a:t>Proper </a:t>
            </a:r>
            <a:r>
              <a:rPr lang="en-US" dirty="0"/>
              <a:t>Termination Letter </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086661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BME Investigation: It Starts with a Complaint</a:t>
            </a:r>
            <a:endParaRPr lang="en-US" dirty="0"/>
          </a:p>
        </p:txBody>
      </p:sp>
      <p:sp>
        <p:nvSpPr>
          <p:cNvPr id="3" name="Content Placeholder 2"/>
          <p:cNvSpPr>
            <a:spLocks noGrp="1"/>
          </p:cNvSpPr>
          <p:nvPr>
            <p:ph idx="1"/>
          </p:nvPr>
        </p:nvSpPr>
        <p:spPr/>
        <p:txBody>
          <a:bodyPr/>
          <a:lstStyle/>
          <a:p>
            <a:r>
              <a:rPr lang="en-US" altLang="en-US" dirty="0" smtClean="0"/>
              <a:t>BME website icon</a:t>
            </a:r>
          </a:p>
          <a:p>
            <a:pPr marL="0" indent="0">
              <a:buNone/>
            </a:pPr>
            <a:r>
              <a:rPr lang="en-US" altLang="en-US" dirty="0">
                <a:hlinkClick r:id="rId2"/>
              </a:rPr>
              <a:t>http://</a:t>
            </a:r>
            <a:r>
              <a:rPr lang="en-US" altLang="en-US" dirty="0" smtClean="0">
                <a:hlinkClick r:id="rId2"/>
              </a:rPr>
              <a:t>www.state.nj.us/lps/ca/bme/index.html</a:t>
            </a:r>
            <a:endParaRPr lang="en-US" altLang="en-US" dirty="0" smtClean="0"/>
          </a:p>
          <a:p>
            <a:r>
              <a:rPr lang="en-US" altLang="en-US" dirty="0" smtClean="0"/>
              <a:t>Email </a:t>
            </a:r>
          </a:p>
          <a:p>
            <a:r>
              <a:rPr lang="en-US" altLang="en-US" dirty="0" smtClean="0"/>
              <a:t>Phone</a:t>
            </a:r>
          </a:p>
          <a:p>
            <a:r>
              <a:rPr lang="en-US" altLang="en-US" dirty="0" smtClean="0"/>
              <a:t>Letter</a:t>
            </a:r>
          </a:p>
          <a:p>
            <a:endParaRPr lang="en-US" dirty="0"/>
          </a:p>
        </p:txBody>
      </p:sp>
    </p:spTree>
    <p:extLst>
      <p:ext uri="{BB962C8B-B14F-4D97-AF65-F5344CB8AC3E}">
        <p14:creationId xmlns:p14="http://schemas.microsoft.com/office/powerpoint/2010/main" val="2897765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What is the Process for Handling Complaints?</a:t>
            </a:r>
            <a:endParaRPr lang="en-US" dirty="0"/>
          </a:p>
        </p:txBody>
      </p:sp>
      <p:sp>
        <p:nvSpPr>
          <p:cNvPr id="3" name="Content Placeholder 2"/>
          <p:cNvSpPr>
            <a:spLocks noGrp="1"/>
          </p:cNvSpPr>
          <p:nvPr>
            <p:ph idx="1"/>
          </p:nvPr>
        </p:nvSpPr>
        <p:spPr/>
        <p:txBody>
          <a:bodyPr/>
          <a:lstStyle/>
          <a:p>
            <a:r>
              <a:rPr lang="en-US" altLang="en-US" dirty="0" smtClean="0"/>
              <a:t>Screening Committee </a:t>
            </a:r>
          </a:p>
          <a:p>
            <a:r>
              <a:rPr lang="en-US" altLang="en-US" dirty="0" smtClean="0"/>
              <a:t>Investigation</a:t>
            </a:r>
          </a:p>
          <a:p>
            <a:r>
              <a:rPr lang="en-US" altLang="en-US" dirty="0" smtClean="0"/>
              <a:t>Priority Review Committee</a:t>
            </a:r>
          </a:p>
          <a:p>
            <a:r>
              <a:rPr lang="en-US" altLang="en-US" dirty="0" smtClean="0"/>
              <a:t>Preliminary Evaluation Committee</a:t>
            </a:r>
          </a:p>
          <a:p>
            <a:r>
              <a:rPr lang="en-US" altLang="en-US" dirty="0" smtClean="0"/>
              <a:t>Full Board Hearing </a:t>
            </a:r>
          </a:p>
          <a:p>
            <a:r>
              <a:rPr lang="en-US" altLang="en-US" dirty="0" smtClean="0"/>
              <a:t>Appeal process</a:t>
            </a:r>
          </a:p>
          <a:p>
            <a:endParaRPr lang="en-US" dirty="0"/>
          </a:p>
        </p:txBody>
      </p:sp>
    </p:spTree>
    <p:extLst>
      <p:ext uri="{BB962C8B-B14F-4D97-AF65-F5344CB8AC3E}">
        <p14:creationId xmlns:p14="http://schemas.microsoft.com/office/powerpoint/2010/main" val="3456181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New Jersey Man </a:t>
            </a:r>
            <a:r>
              <a:rPr lang="en-US" sz="4000" dirty="0"/>
              <a:t>conspired with doctor to sell Oxycodone </a:t>
            </a:r>
            <a:r>
              <a:rPr lang="en-US" sz="4000" dirty="0" smtClean="0"/>
              <a:t>pills</a:t>
            </a:r>
            <a:endParaRPr lang="en-US" sz="4000" dirty="0"/>
          </a:p>
        </p:txBody>
      </p:sp>
      <p:sp>
        <p:nvSpPr>
          <p:cNvPr id="3" name="Content Placeholder 2"/>
          <p:cNvSpPr>
            <a:spLocks noGrp="1"/>
          </p:cNvSpPr>
          <p:nvPr>
            <p:ph idx="1"/>
          </p:nvPr>
        </p:nvSpPr>
        <p:spPr/>
        <p:txBody>
          <a:bodyPr>
            <a:noAutofit/>
          </a:bodyPr>
          <a:lstStyle/>
          <a:p>
            <a:r>
              <a:rPr lang="en-US" sz="2400" dirty="0" smtClean="0"/>
              <a:t>David Roth pleaded </a:t>
            </a:r>
            <a:r>
              <a:rPr lang="en-US" sz="2400" dirty="0"/>
              <a:t>guilty to </a:t>
            </a:r>
            <a:r>
              <a:rPr lang="en-US" sz="2400" dirty="0" smtClean="0"/>
              <a:t>2nd degree distribution </a:t>
            </a:r>
            <a:r>
              <a:rPr lang="en-US" sz="2400" dirty="0"/>
              <a:t>of narcotics for selling oxycodone </a:t>
            </a:r>
            <a:r>
              <a:rPr lang="en-US" sz="2400" dirty="0" smtClean="0"/>
              <a:t>pills he got </a:t>
            </a:r>
            <a:r>
              <a:rPr lang="en-US" sz="2400" dirty="0"/>
              <a:t>using false prescriptions </a:t>
            </a:r>
            <a:r>
              <a:rPr lang="en-US" sz="2400" dirty="0" smtClean="0"/>
              <a:t>written </a:t>
            </a:r>
            <a:r>
              <a:rPr lang="en-US" sz="2400" dirty="0"/>
              <a:t>by Dr. Eugene Evans </a:t>
            </a:r>
            <a:r>
              <a:rPr lang="en-US" sz="2400" dirty="0" smtClean="0"/>
              <a:t>Jr.</a:t>
            </a:r>
          </a:p>
          <a:p>
            <a:r>
              <a:rPr lang="en-US" sz="2400" dirty="0" smtClean="0"/>
              <a:t>1/12-3/14 Evans </a:t>
            </a:r>
            <a:r>
              <a:rPr lang="en-US" sz="2400" dirty="0"/>
              <a:t>gave Roth </a:t>
            </a:r>
            <a:r>
              <a:rPr lang="en-US" sz="2400" dirty="0" err="1" smtClean="0"/>
              <a:t>Rxs</a:t>
            </a:r>
            <a:r>
              <a:rPr lang="en-US" sz="2400" dirty="0" smtClean="0"/>
              <a:t> </a:t>
            </a:r>
            <a:r>
              <a:rPr lang="en-US" sz="2400" dirty="0"/>
              <a:t>for about 20,000 </a:t>
            </a:r>
            <a:r>
              <a:rPr lang="en-US" sz="2400" dirty="0" smtClean="0"/>
              <a:t>high dose 30mg  </a:t>
            </a:r>
            <a:r>
              <a:rPr lang="en-US" sz="2400" dirty="0"/>
              <a:t>tablets </a:t>
            </a:r>
            <a:r>
              <a:rPr lang="en-US" sz="2400" dirty="0" smtClean="0"/>
              <a:t>oxycodone in </a:t>
            </a:r>
            <a:r>
              <a:rPr lang="en-US" sz="2400" dirty="0"/>
              <a:t>names of </a:t>
            </a:r>
            <a:r>
              <a:rPr lang="en-US" sz="2400" dirty="0" smtClean="0"/>
              <a:t>&gt; 12 people </a:t>
            </a:r>
            <a:r>
              <a:rPr lang="en-US" sz="2400" dirty="0"/>
              <a:t>he never examined, treated or even met in exchange </a:t>
            </a:r>
            <a:r>
              <a:rPr lang="en-US" sz="2400" dirty="0" smtClean="0"/>
              <a:t>for money </a:t>
            </a:r>
          </a:p>
          <a:p>
            <a:r>
              <a:rPr lang="en-US" sz="2400" dirty="0" smtClean="0"/>
              <a:t>Roth sold </a:t>
            </a:r>
            <a:r>
              <a:rPr lang="en-US" sz="2400" dirty="0"/>
              <a:t>the pills for about $20 or $30 </a:t>
            </a:r>
            <a:r>
              <a:rPr lang="en-US" sz="2400" dirty="0" smtClean="0"/>
              <a:t>each</a:t>
            </a:r>
          </a:p>
          <a:p>
            <a:r>
              <a:rPr lang="en-US" sz="2400" dirty="0" smtClean="0"/>
              <a:t>Evans </a:t>
            </a:r>
            <a:r>
              <a:rPr lang="en-US" sz="2400" dirty="0"/>
              <a:t>pleaded guilty to </a:t>
            </a:r>
            <a:r>
              <a:rPr lang="en-US" sz="2400" dirty="0" smtClean="0"/>
              <a:t>2nd degree drug distribution, surrendered </a:t>
            </a:r>
            <a:r>
              <a:rPr lang="en-US" sz="2400" dirty="0"/>
              <a:t>his medical </a:t>
            </a:r>
            <a:r>
              <a:rPr lang="en-US" sz="2400" dirty="0" smtClean="0"/>
              <a:t>license, authorities </a:t>
            </a:r>
            <a:r>
              <a:rPr lang="en-US" sz="2400" dirty="0"/>
              <a:t>have recommended </a:t>
            </a:r>
            <a:r>
              <a:rPr lang="en-US" sz="2400" dirty="0" smtClean="0"/>
              <a:t>five year prison </a:t>
            </a:r>
          </a:p>
          <a:p>
            <a:r>
              <a:rPr lang="en-US" sz="2400" dirty="0" smtClean="0"/>
              <a:t>Roth received a 7 year prison sentence</a:t>
            </a:r>
            <a:endParaRPr lang="en-US" sz="2400" dirty="0"/>
          </a:p>
          <a:p>
            <a:endParaRPr lang="en-US" sz="2000" dirty="0"/>
          </a:p>
        </p:txBody>
      </p:sp>
    </p:spTree>
    <p:extLst>
      <p:ext uri="{BB962C8B-B14F-4D97-AF65-F5344CB8AC3E}">
        <p14:creationId xmlns:p14="http://schemas.microsoft.com/office/powerpoint/2010/main" val="422448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02307"/>
            <a:ext cx="8229600" cy="1143000"/>
          </a:xfrm>
        </p:spPr>
        <p:txBody>
          <a:bodyPr/>
          <a:lstStyle/>
          <a:p>
            <a:pPr eaLnBrk="1" hangingPunct="1"/>
            <a:r>
              <a:rPr lang="en-US" sz="4000" dirty="0" smtClean="0">
                <a:solidFill>
                  <a:schemeClr val="accent3"/>
                </a:solidFill>
                <a:ea typeface="ＭＳ Ｐゴシック" pitchFamily="34" charset="-128"/>
              </a:rPr>
              <a:t>Prior Opioid </a:t>
            </a:r>
            <a:r>
              <a:rPr lang="en-US" sz="4000" dirty="0" smtClean="0">
                <a:solidFill>
                  <a:schemeClr val="accent3"/>
                </a:solidFill>
                <a:ea typeface="ＭＳ Ｐゴシック" pitchFamily="34" charset="-128"/>
              </a:rPr>
              <a:t>Addiction </a:t>
            </a:r>
            <a:r>
              <a:rPr lang="en-US" sz="4000" dirty="0" smtClean="0">
                <a:solidFill>
                  <a:schemeClr val="accent3"/>
                </a:solidFill>
                <a:ea typeface="ＭＳ Ｐゴシック" pitchFamily="34" charset="-128"/>
              </a:rPr>
              <a:t>Epidemics</a:t>
            </a:r>
            <a:endParaRPr lang="en-US" dirty="0" smtClean="0">
              <a:solidFill>
                <a:schemeClr val="accent3"/>
              </a:solidFill>
              <a:ea typeface="ＭＳ Ｐゴシック" pitchFamily="34" charset="-128"/>
            </a:endParaRPr>
          </a:p>
        </p:txBody>
      </p:sp>
      <p:sp>
        <p:nvSpPr>
          <p:cNvPr id="57347" name="Rectangle 3"/>
          <p:cNvSpPr>
            <a:spLocks noGrp="1" noChangeArrowheads="1"/>
          </p:cNvSpPr>
          <p:nvPr>
            <p:ph type="body" idx="1"/>
          </p:nvPr>
        </p:nvSpPr>
        <p:spPr>
          <a:xfrm>
            <a:off x="457200" y="1423707"/>
            <a:ext cx="8229600" cy="4525963"/>
          </a:xfrm>
        </p:spPr>
        <p:txBody>
          <a:bodyPr/>
          <a:lstStyle/>
          <a:p>
            <a:pPr marL="609600" indent="-609600" eaLnBrk="1" hangingPunct="1">
              <a:lnSpc>
                <a:spcPct val="90000"/>
              </a:lnSpc>
              <a:buFontTx/>
              <a:buAutoNum type="arabicPeriod"/>
            </a:pPr>
            <a:r>
              <a:rPr lang="en-US" sz="2400" dirty="0" smtClean="0">
                <a:ea typeface="ＭＳ Ｐゴシック" pitchFamily="34" charset="-128"/>
              </a:rPr>
              <a:t>Late 1800s: Morphine</a:t>
            </a:r>
          </a:p>
          <a:p>
            <a:pPr marL="990600" lvl="1" indent="-533400" eaLnBrk="1" hangingPunct="1">
              <a:lnSpc>
                <a:spcPct val="90000"/>
              </a:lnSpc>
              <a:buFontTx/>
              <a:buChar char="•"/>
            </a:pPr>
            <a:r>
              <a:rPr lang="en-US" sz="2400" dirty="0" smtClean="0">
                <a:ea typeface="ＭＳ Ｐゴシック" pitchFamily="34" charset="-128"/>
              </a:rPr>
              <a:t>Mainly middle class</a:t>
            </a:r>
          </a:p>
          <a:p>
            <a:pPr marL="990600" lvl="1" indent="-533400" eaLnBrk="1" hangingPunct="1">
              <a:lnSpc>
                <a:spcPct val="90000"/>
              </a:lnSpc>
              <a:buFontTx/>
              <a:buChar char="•"/>
            </a:pPr>
            <a:r>
              <a:rPr lang="en-US" sz="2400" dirty="0" smtClean="0">
                <a:ea typeface="ＭＳ Ｐゴシック" pitchFamily="34" charset="-128"/>
              </a:rPr>
              <a:t>Female &gt; Male </a:t>
            </a:r>
          </a:p>
          <a:p>
            <a:pPr marL="609600" indent="-609600" eaLnBrk="1" hangingPunct="1">
              <a:lnSpc>
                <a:spcPct val="90000"/>
              </a:lnSpc>
              <a:buFontTx/>
              <a:buAutoNum type="arabicPeriod"/>
            </a:pPr>
            <a:endParaRPr lang="en-US" sz="2400" dirty="0" smtClean="0">
              <a:ea typeface="ＭＳ Ｐゴシック" pitchFamily="34" charset="-128"/>
            </a:endParaRPr>
          </a:p>
          <a:p>
            <a:pPr marL="609600" indent="-609600" eaLnBrk="1" hangingPunct="1">
              <a:lnSpc>
                <a:spcPct val="90000"/>
              </a:lnSpc>
              <a:buFontTx/>
              <a:buAutoNum type="arabicPeriod"/>
            </a:pPr>
            <a:r>
              <a:rPr lang="en-US" sz="2400" dirty="0" smtClean="0">
                <a:ea typeface="ＭＳ Ｐゴシック" pitchFamily="34" charset="-128"/>
              </a:rPr>
              <a:t>Early 1900s: Heroin (pharmaceutical grade)</a:t>
            </a:r>
          </a:p>
          <a:p>
            <a:pPr marL="990600" lvl="1" indent="-533400" eaLnBrk="1" hangingPunct="1">
              <a:lnSpc>
                <a:spcPct val="90000"/>
              </a:lnSpc>
              <a:buFontTx/>
              <a:buChar char="•"/>
            </a:pPr>
            <a:r>
              <a:rPr lang="en-US" sz="2400" dirty="0" smtClean="0">
                <a:ea typeface="ＭＳ Ｐゴシック" pitchFamily="34" charset="-128"/>
              </a:rPr>
              <a:t>First generation Italians, Jews, Irish</a:t>
            </a:r>
          </a:p>
          <a:p>
            <a:pPr marL="990600" lvl="1" indent="-533400" eaLnBrk="1" hangingPunct="1">
              <a:lnSpc>
                <a:spcPct val="90000"/>
              </a:lnSpc>
              <a:buFontTx/>
              <a:buChar char="•"/>
            </a:pPr>
            <a:r>
              <a:rPr lang="en-US" sz="2400" dirty="0" smtClean="0">
                <a:ea typeface="ＭＳ Ｐゴシック" pitchFamily="34" charset="-128"/>
              </a:rPr>
              <a:t>Male &gt; Female</a:t>
            </a:r>
          </a:p>
          <a:p>
            <a:pPr marL="609600" indent="-609600" eaLnBrk="1" hangingPunct="1">
              <a:lnSpc>
                <a:spcPct val="90000"/>
              </a:lnSpc>
              <a:buFontTx/>
              <a:buAutoNum type="arabicPeriod"/>
            </a:pPr>
            <a:endParaRPr lang="en-US" sz="2400" dirty="0" smtClean="0">
              <a:ea typeface="ＭＳ Ｐゴシック" pitchFamily="34" charset="-128"/>
            </a:endParaRPr>
          </a:p>
          <a:p>
            <a:pPr marL="609600" indent="-609600" eaLnBrk="1" hangingPunct="1">
              <a:lnSpc>
                <a:spcPct val="90000"/>
              </a:lnSpc>
              <a:buFontTx/>
              <a:buAutoNum type="arabicPeriod"/>
            </a:pPr>
            <a:r>
              <a:rPr lang="en-US" sz="2400" dirty="0" smtClean="0">
                <a:ea typeface="ＭＳ Ｐゴシック" pitchFamily="34" charset="-128"/>
              </a:rPr>
              <a:t>1950s-1970s- Heroin (illicit)</a:t>
            </a:r>
          </a:p>
          <a:p>
            <a:pPr marL="990600" lvl="1" indent="-533400" eaLnBrk="1" hangingPunct="1">
              <a:lnSpc>
                <a:spcPct val="90000"/>
              </a:lnSpc>
              <a:buFontTx/>
              <a:buChar char="•"/>
            </a:pPr>
            <a:r>
              <a:rPr lang="en-US" sz="2400" dirty="0" smtClean="0">
                <a:ea typeface="ＭＳ Ｐゴシック" pitchFamily="34" charset="-128"/>
              </a:rPr>
              <a:t>African American/Latinos </a:t>
            </a:r>
          </a:p>
          <a:p>
            <a:pPr marL="990600" lvl="1" indent="-533400" eaLnBrk="1" hangingPunct="1">
              <a:lnSpc>
                <a:spcPct val="90000"/>
              </a:lnSpc>
              <a:buFontTx/>
              <a:buChar char="•"/>
            </a:pPr>
            <a:r>
              <a:rPr lang="en-US" sz="2400" dirty="0" smtClean="0">
                <a:ea typeface="ＭＳ Ｐゴシック" pitchFamily="34" charset="-128"/>
              </a:rPr>
              <a:t>Male &gt; Female</a:t>
            </a:r>
          </a:p>
        </p:txBody>
      </p:sp>
      <p:pic>
        <p:nvPicPr>
          <p:cNvPr id="9218" name="Picture 2" descr="http://filmlinc.com/page/-/uploads/films/long_day_s_journey_into_night_film.jpg/@mx_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107" y="1600200"/>
            <a:ext cx="1743798" cy="1296223"/>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http://images3.cliqueclack.com/p/wp-content/blogs.dir/8/files/2013/06/Bowery-Boy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044" y="3885412"/>
            <a:ext cx="1611836" cy="1204477"/>
          </a:xfrm>
          <a:prstGeom prst="rect">
            <a:avLst/>
          </a:prstGeom>
          <a:noFill/>
          <a:extLst>
            <a:ext uri="{909E8E84-426E-40dd-AFC4-6F175D3DCCD1}">
              <a14:hiddenFill xmlns:a14="http://schemas.microsoft.com/office/drawing/2010/main" xmlns="">
                <a:solidFill>
                  <a:srgbClr val="FFFFFF"/>
                </a:solidFill>
              </a14:hiddenFill>
            </a:ext>
          </a:extLst>
        </p:spPr>
      </p:pic>
      <p:pic>
        <p:nvPicPr>
          <p:cNvPr id="92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4498" y="5672517"/>
            <a:ext cx="1939250" cy="1084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5" name="Picture 9" descr="File:Bayer Heroin bottl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0840" y="3807011"/>
            <a:ext cx="929487" cy="1361278"/>
          </a:xfrm>
          <a:prstGeom prst="rect">
            <a:avLst/>
          </a:prstGeom>
          <a:noFill/>
          <a:extLst>
            <a:ext uri="{909E8E84-426E-40dd-AFC4-6F175D3DCCD1}">
              <a14:hiddenFill xmlns:a14="http://schemas.microsoft.com/office/drawing/2010/main" xmlns="">
                <a:solidFill>
                  <a:srgbClr val="FFFFFF"/>
                </a:solidFill>
              </a14:hiddenFill>
            </a:ext>
          </a:extLst>
        </p:spPr>
      </p:pic>
      <p:pic>
        <p:nvPicPr>
          <p:cNvPr id="922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5843" y="1513210"/>
            <a:ext cx="1037410" cy="1383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8" name="Picture 12" descr="16101803-drug-syringe-and-cooked-heroin-on-spo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7905" y="5672517"/>
            <a:ext cx="1622250" cy="1081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6606117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HIV Outbreak Linked to </a:t>
            </a:r>
            <a:r>
              <a:rPr lang="en-US" dirty="0" err="1" smtClean="0"/>
              <a:t>Oxymorphone</a:t>
            </a:r>
            <a:r>
              <a:rPr lang="en-US" dirty="0" smtClean="0"/>
              <a:t> IDU, Indiana 2015</a:t>
            </a:r>
            <a:endParaRPr lang="en-US" dirty="0"/>
          </a:p>
        </p:txBody>
      </p:sp>
      <p:sp>
        <p:nvSpPr>
          <p:cNvPr id="3" name="Content Placeholder 2"/>
          <p:cNvSpPr>
            <a:spLocks noGrp="1"/>
          </p:cNvSpPr>
          <p:nvPr>
            <p:ph idx="1"/>
          </p:nvPr>
        </p:nvSpPr>
        <p:spPr/>
        <p:txBody>
          <a:bodyPr>
            <a:normAutofit fontScale="92500"/>
          </a:bodyPr>
          <a:lstStyle/>
          <a:p>
            <a:r>
              <a:rPr lang="en-US" dirty="0" smtClean="0"/>
              <a:t>Historically &lt; 5 HIV cases/</a:t>
            </a:r>
            <a:r>
              <a:rPr lang="en-US" dirty="0" err="1" smtClean="0"/>
              <a:t>yr</a:t>
            </a:r>
            <a:r>
              <a:rPr lang="en-US" dirty="0" smtClean="0"/>
              <a:t> diagnosed in county</a:t>
            </a:r>
          </a:p>
          <a:p>
            <a:r>
              <a:rPr lang="en-US" dirty="0"/>
              <a:t>135 diagnosed cases/4,200 people in community</a:t>
            </a:r>
          </a:p>
          <a:p>
            <a:r>
              <a:rPr lang="en-US" dirty="0" smtClean="0"/>
              <a:t>IDU multi-generational</a:t>
            </a:r>
          </a:p>
          <a:p>
            <a:r>
              <a:rPr lang="en-US" dirty="0" smtClean="0"/>
              <a:t>Daily </a:t>
            </a:r>
            <a:r>
              <a:rPr lang="en-US" dirty="0"/>
              <a:t># injections range </a:t>
            </a:r>
            <a:r>
              <a:rPr lang="en-US" dirty="0" smtClean="0"/>
              <a:t>4-15, 1-6 </a:t>
            </a:r>
            <a:r>
              <a:rPr lang="en-US" dirty="0"/>
              <a:t>partners/injection </a:t>
            </a:r>
            <a:r>
              <a:rPr lang="en-US" dirty="0" smtClean="0"/>
              <a:t>event</a:t>
            </a:r>
            <a:endParaRPr lang="en-US" dirty="0"/>
          </a:p>
          <a:p>
            <a:r>
              <a:rPr lang="en-US" dirty="0" smtClean="0"/>
              <a:t>40mg extended-release tabs </a:t>
            </a:r>
            <a:r>
              <a:rPr lang="en-US" dirty="0" err="1"/>
              <a:t>oxymorphone</a:t>
            </a:r>
            <a:r>
              <a:rPr lang="en-US" dirty="0"/>
              <a:t> not designed to resist crushing or </a:t>
            </a:r>
            <a:r>
              <a:rPr lang="en-US" dirty="0" smtClean="0"/>
              <a:t>dissolving, dissolved in non-sterile water &amp; IDU insulin syringe </a:t>
            </a:r>
          </a:p>
          <a:p>
            <a:r>
              <a:rPr lang="en-US" dirty="0" smtClean="0"/>
              <a:t>Other risk: IDU meth, heroin, &amp; 10 female sex workers</a:t>
            </a:r>
          </a:p>
          <a:p>
            <a:r>
              <a:rPr lang="en-US" dirty="0"/>
              <a:t>HIV patients 18-57 </a:t>
            </a:r>
            <a:r>
              <a:rPr lang="en-US" dirty="0" err="1"/>
              <a:t>yo</a:t>
            </a:r>
            <a:r>
              <a:rPr lang="en-US" dirty="0"/>
              <a:t> (mean 35, median 32)</a:t>
            </a:r>
          </a:p>
          <a:p>
            <a:r>
              <a:rPr lang="en-US" dirty="0" smtClean="0"/>
              <a:t>114 (84%) co-infected with HCV</a:t>
            </a:r>
          </a:p>
          <a:p>
            <a:endParaRPr lang="en-US" dirty="0"/>
          </a:p>
        </p:txBody>
      </p:sp>
    </p:spTree>
    <p:extLst>
      <p:ext uri="{BB962C8B-B14F-4D97-AF65-F5344CB8AC3E}">
        <p14:creationId xmlns:p14="http://schemas.microsoft.com/office/powerpoint/2010/main" val="2307330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93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Role of the BME is to protect the public</a:t>
            </a:r>
          </a:p>
          <a:p>
            <a:pPr lvl="0"/>
            <a:r>
              <a:rPr lang="en-US" dirty="0" smtClean="0"/>
              <a:t>CDS regulations: part </a:t>
            </a:r>
            <a:r>
              <a:rPr lang="en-US" dirty="0"/>
              <a:t>of a comprehensive prevention </a:t>
            </a:r>
            <a:r>
              <a:rPr lang="en-US" dirty="0" smtClean="0"/>
              <a:t>approach</a:t>
            </a:r>
          </a:p>
          <a:p>
            <a:pPr lvl="0"/>
            <a:r>
              <a:rPr lang="en-US" dirty="0" smtClean="0"/>
              <a:t>NJ </a:t>
            </a:r>
            <a:r>
              <a:rPr lang="en-US" dirty="0"/>
              <a:t>addressing </a:t>
            </a:r>
            <a:r>
              <a:rPr lang="en-US" dirty="0" smtClean="0"/>
              <a:t>misuse </a:t>
            </a:r>
            <a:r>
              <a:rPr lang="en-US" dirty="0"/>
              <a:t>and abuse of prescription medications through medical regulation, </a:t>
            </a:r>
            <a:r>
              <a:rPr lang="en-US" dirty="0" smtClean="0"/>
              <a:t>PMP, education</a:t>
            </a:r>
            <a:r>
              <a:rPr lang="en-US" dirty="0"/>
              <a:t>, expanded access to care, safe disposal, and Good Samaritan </a:t>
            </a:r>
            <a:r>
              <a:rPr lang="en-US" dirty="0" smtClean="0"/>
              <a:t>protection  </a:t>
            </a:r>
          </a:p>
          <a:p>
            <a:pPr lvl="0"/>
            <a:r>
              <a:rPr lang="en-US" dirty="0" smtClean="0"/>
              <a:t>Reduce </a:t>
            </a:r>
            <a:r>
              <a:rPr lang="en-US" dirty="0"/>
              <a:t>the risk of premature death due to accidental drug </a:t>
            </a:r>
            <a:r>
              <a:rPr lang="en-US" dirty="0" smtClean="0"/>
              <a:t>overdose = # 1 cause of accidental death in NJ</a:t>
            </a:r>
          </a:p>
          <a:p>
            <a:pPr lvl="0"/>
            <a:r>
              <a:rPr lang="en-US" dirty="0" smtClean="0"/>
              <a:t>Reducing </a:t>
            </a:r>
            <a:r>
              <a:rPr lang="en-US" dirty="0"/>
              <a:t>the </a:t>
            </a:r>
            <a:r>
              <a:rPr lang="en-US" dirty="0" smtClean="0"/>
              <a:t>risk </a:t>
            </a:r>
            <a:r>
              <a:rPr lang="en-US" dirty="0"/>
              <a:t>of </a:t>
            </a:r>
            <a:r>
              <a:rPr lang="en-US" dirty="0" smtClean="0"/>
              <a:t>IDU is primary </a:t>
            </a:r>
            <a:r>
              <a:rPr lang="en-US" dirty="0"/>
              <a:t>prevention for the </a:t>
            </a:r>
            <a:r>
              <a:rPr lang="en-US" dirty="0" err="1"/>
              <a:t>syndemics</a:t>
            </a:r>
            <a:r>
              <a:rPr lang="en-US" dirty="0"/>
              <a:t> of HIV, hepatitis, </a:t>
            </a:r>
            <a:r>
              <a:rPr lang="en-US" dirty="0" smtClean="0"/>
              <a:t>STI, </a:t>
            </a:r>
            <a:r>
              <a:rPr lang="en-US" dirty="0"/>
              <a:t>and </a:t>
            </a:r>
            <a:r>
              <a:rPr lang="en-US" dirty="0" smtClean="0"/>
              <a:t>violence</a:t>
            </a:r>
          </a:p>
          <a:p>
            <a:endParaRPr lang="en-US" dirty="0"/>
          </a:p>
        </p:txBody>
      </p:sp>
    </p:spTree>
    <p:extLst>
      <p:ext uri="{BB962C8B-B14F-4D97-AF65-F5344CB8AC3E}">
        <p14:creationId xmlns:p14="http://schemas.microsoft.com/office/powerpoint/2010/main" val="71602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b="1" dirty="0"/>
              <a:t>Rates of drug overdose deaths and drug overdose deaths involving opioids, US, 2000–2014</a:t>
            </a:r>
            <a:endParaRPr lang="en-US" sz="2800" dirty="0"/>
          </a:p>
        </p:txBody>
      </p:sp>
      <p:pic>
        <p:nvPicPr>
          <p:cNvPr id="4" name="Content Placeholder 3" descr="The figure is a line chart showing the age-adjusted rates of drug overdose deaths and drug overdose deaths involving opioids in the United States during 2000-201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077200" cy="4419600"/>
          </a:xfrm>
          <a:prstGeom prst="rect">
            <a:avLst/>
          </a:prstGeom>
          <a:noFill/>
          <a:ln>
            <a:noFill/>
          </a:ln>
        </p:spPr>
      </p:pic>
    </p:spTree>
    <p:extLst>
      <p:ext uri="{BB962C8B-B14F-4D97-AF65-F5344CB8AC3E}">
        <p14:creationId xmlns:p14="http://schemas.microsoft.com/office/powerpoint/2010/main" val="167874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828800" y="6248400"/>
            <a:ext cx="6705600"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Chart 8"/>
          <p:cNvGraphicFramePr>
            <a:graphicFrameLocks/>
          </p:cNvGraphicFramePr>
          <p:nvPr>
            <p:extLst>
              <p:ext uri="{D42A27DB-BD31-4B8C-83A1-F6EECF244321}">
                <p14:modId xmlns:p14="http://schemas.microsoft.com/office/powerpoint/2010/main" val="1094794216"/>
              </p:ext>
            </p:extLst>
          </p:nvPr>
        </p:nvGraphicFramePr>
        <p:xfrm>
          <a:off x="381000" y="1443038"/>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335280"/>
            <a:ext cx="6400800" cy="954107"/>
          </a:xfrm>
          <a:prstGeom prst="rect">
            <a:avLst/>
          </a:prstGeom>
          <a:solidFill>
            <a:schemeClr val="accent2">
              <a:lumMod val="75000"/>
            </a:schemeClr>
          </a:solidFill>
          <a:ln>
            <a:noFill/>
          </a:ln>
        </p:spPr>
        <p:txBody>
          <a:bodyPr>
            <a:spAutoFit/>
          </a:bodyPr>
          <a:lstStyle/>
          <a:p>
            <a:pPr algn="ctr" defTabSz="914400">
              <a:defRPr/>
            </a:pPr>
            <a:r>
              <a:rPr lang="en-US" sz="2800" b="1" dirty="0">
                <a:solidFill>
                  <a:srgbClr val="FFC000"/>
                </a:solidFill>
                <a:latin typeface="Arial"/>
                <a:ea typeface="ＭＳ Ｐゴシック" pitchFamily="34" charset="-128"/>
                <a:cs typeface="ＭＳ Ｐゴシック" charset="0"/>
              </a:rPr>
              <a:t>Opioid Related Overdose Deaths         United States, 1999-</a:t>
            </a:r>
            <a:r>
              <a:rPr lang="en-US" sz="2800" b="1" dirty="0" smtClean="0">
                <a:solidFill>
                  <a:srgbClr val="FFC000"/>
                </a:solidFill>
                <a:latin typeface="Arial"/>
                <a:ea typeface="ＭＳ Ｐゴシック" pitchFamily="34" charset="-128"/>
                <a:cs typeface="ＭＳ Ｐゴシック" charset="0"/>
              </a:rPr>
              <a:t>2014</a:t>
            </a:r>
            <a:endParaRPr lang="en-US" sz="2600" b="1" dirty="0">
              <a:ln>
                <a:solidFill>
                  <a:srgbClr val="BBE0E3">
                    <a:lumMod val="75000"/>
                  </a:srgbClr>
                </a:solidFill>
              </a:ln>
              <a:solidFill>
                <a:srgbClr val="FFC000"/>
              </a:solidFill>
              <a:latin typeface="Arial"/>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his figure compares opioid sales (in KG/10,000), opioid deaths (per 100,000), and opioid substance abuse treatment (per 10,000) between 1999-2010. The figure shows that sales, deaths, and treatment admissions have increased in parallel over the last decade. "/>
          <p:cNvGraphicFramePr>
            <a:graphicFrameLocks noGrp="1"/>
          </p:cNvGraphicFramePr>
          <p:nvPr/>
        </p:nvGraphicFramePr>
        <p:xfrm>
          <a:off x="152400" y="0"/>
          <a:ext cx="88392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9635" name="TextBox 2"/>
          <p:cNvSpPr txBox="1">
            <a:spLocks noChangeArrowheads="1"/>
          </p:cNvSpPr>
          <p:nvPr/>
        </p:nvSpPr>
        <p:spPr bwMode="auto">
          <a:xfrm>
            <a:off x="533400" y="31750"/>
            <a:ext cx="86868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n-US" sz="2300" b="1" dirty="0" smtClean="0">
                <a:solidFill>
                  <a:srgbClr val="993300"/>
                </a:solidFill>
              </a:rPr>
              <a:t>Rates of Opioid Sales, OD Deaths, and Treatment, 1999–2010</a:t>
            </a:r>
          </a:p>
        </p:txBody>
      </p:sp>
      <p:sp>
        <p:nvSpPr>
          <p:cNvPr id="69636" name="TextBox 3"/>
          <p:cNvSpPr txBox="1">
            <a:spLocks noChangeArrowheads="1"/>
          </p:cNvSpPr>
          <p:nvPr/>
        </p:nvSpPr>
        <p:spPr bwMode="auto">
          <a:xfrm>
            <a:off x="0" y="655320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n-US" sz="1200" b="1" smtClean="0">
                <a:solidFill>
                  <a:srgbClr val="000000"/>
                </a:solidFill>
              </a:rPr>
              <a:t>CDC. </a:t>
            </a:r>
            <a:r>
              <a:rPr lang="en-US" sz="1200" b="1" i="1" smtClean="0">
                <a:solidFill>
                  <a:srgbClr val="000000"/>
                </a:solidFill>
              </a:rPr>
              <a:t>MMWR</a:t>
            </a:r>
            <a:r>
              <a:rPr lang="en-US" sz="1200" b="1" smtClean="0">
                <a:solidFill>
                  <a:srgbClr val="000000"/>
                </a:solidFill>
              </a:rPr>
              <a:t> 2011</a:t>
            </a:r>
            <a:endParaRPr lang="en-US" b="1" smtClean="0">
              <a:solidFill>
                <a:srgbClr val="000000"/>
              </a:solidFill>
            </a:endParaRPr>
          </a:p>
        </p:txBody>
      </p:sp>
    </p:spTree>
    <p:extLst>
      <p:ext uri="{BB962C8B-B14F-4D97-AF65-F5344CB8AC3E}">
        <p14:creationId xmlns:p14="http://schemas.microsoft.com/office/powerpoint/2010/main" val="22515861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Every Overdose Death from Prescription </a:t>
            </a:r>
            <a:r>
              <a:rPr lang="en-US" dirty="0" smtClean="0"/>
              <a:t>Painkillers in US</a:t>
            </a:r>
            <a:endParaRPr lang="en-US" dirty="0"/>
          </a:p>
        </p:txBody>
      </p:sp>
      <p:sp>
        <p:nvSpPr>
          <p:cNvPr id="3" name="Content Placeholder 2"/>
          <p:cNvSpPr>
            <a:spLocks noGrp="1"/>
          </p:cNvSpPr>
          <p:nvPr>
            <p:ph idx="1"/>
          </p:nvPr>
        </p:nvSpPr>
        <p:spPr/>
        <p:txBody>
          <a:bodyPr>
            <a:normAutofit/>
          </a:bodyPr>
          <a:lstStyle/>
          <a:p>
            <a:r>
              <a:rPr lang="en-US" sz="3200" dirty="0"/>
              <a:t>10 treatment admissions for abuse</a:t>
            </a:r>
          </a:p>
          <a:p>
            <a:r>
              <a:rPr lang="en-US" sz="3200" dirty="0"/>
              <a:t>32 ED visits for misuse or abuse</a:t>
            </a:r>
          </a:p>
          <a:p>
            <a:r>
              <a:rPr lang="en-US" sz="3200" dirty="0"/>
              <a:t>130 people who abuse or are dependent</a:t>
            </a:r>
          </a:p>
          <a:p>
            <a:r>
              <a:rPr lang="en-US" sz="3200" dirty="0"/>
              <a:t>825 people take prescription painkillers for nonmedical use</a:t>
            </a:r>
          </a:p>
          <a:p>
            <a:r>
              <a:rPr lang="en-US" sz="3200" dirty="0"/>
              <a:t>Direct medical costs for nonmedical use of prescription painkillers &gt; $</a:t>
            </a:r>
            <a:r>
              <a:rPr lang="en-US" sz="3200" dirty="0" smtClean="0"/>
              <a:t>72.5billion/year</a:t>
            </a:r>
            <a:endParaRPr lang="en-US" sz="3200" dirty="0"/>
          </a:p>
        </p:txBody>
      </p:sp>
    </p:spTree>
    <p:extLst>
      <p:ext uri="{BB962C8B-B14F-4D97-AF65-F5344CB8AC3E}">
        <p14:creationId xmlns:p14="http://schemas.microsoft.com/office/powerpoint/2010/main" val="2637109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TC102455519[[fn=Winter]]</Template>
  <TotalTime>4513</TotalTime>
  <Words>2386</Words>
  <Application>Microsoft Office PowerPoint</Application>
  <PresentationFormat>On-screen Show (4:3)</PresentationFormat>
  <Paragraphs>300</Paragraphs>
  <Slides>52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Arial</vt:lpstr>
      <vt:lpstr>Calibri</vt:lpstr>
      <vt:lpstr>Constantia</vt:lpstr>
      <vt:lpstr>Times New Roman</vt:lpstr>
      <vt:lpstr>Wingdings</vt:lpstr>
      <vt:lpstr>Wingdings 2</vt:lpstr>
      <vt:lpstr>Flow</vt:lpstr>
      <vt:lpstr>BME Role in Response to Opiate Abuse: Developing Solutions</vt:lpstr>
      <vt:lpstr>Conflict of Interests</vt:lpstr>
      <vt:lpstr>Abuse and Misuse of Prescription Drugs: A Major Public Health Issue</vt:lpstr>
      <vt:lpstr>Controlling the epidemic: A Three-pronged Approach</vt:lpstr>
      <vt:lpstr>Prior Opioid Addiction Epidemics</vt:lpstr>
      <vt:lpstr>Rates of drug overdose deaths and drug overdose deaths involving opioids, US, 2000–2014</vt:lpstr>
      <vt:lpstr>PowerPoint Presentation</vt:lpstr>
      <vt:lpstr>PowerPoint Presentation</vt:lpstr>
      <vt:lpstr>For Every Overdose Death from Prescription Painkillers in US</vt:lpstr>
      <vt:lpstr>Drug Overdose: Leading Cause of Accidental Death in NJ 2009 Overdose Deaths in New Jersey</vt:lpstr>
      <vt:lpstr>Demographics of Overdose Deaths in New Jersey: 2009</vt:lpstr>
      <vt:lpstr>Growing Epidemic of Prescription Pill Substance Abuse in New Jersey</vt:lpstr>
      <vt:lpstr>PowerPoint Presentation</vt:lpstr>
      <vt:lpstr>At Risk Populations</vt:lpstr>
      <vt:lpstr>Role of Prescribing</vt:lpstr>
      <vt:lpstr>Role of Prescribing - Continued</vt:lpstr>
      <vt:lpstr>Non-Medical Users</vt:lpstr>
      <vt:lpstr>What is the Board’s Responsibility?</vt:lpstr>
      <vt:lpstr>The CDS Prescribing Regulation </vt:lpstr>
      <vt:lpstr>What to Ensure When Prescribing, Dispensing or Administering CDS</vt:lpstr>
      <vt:lpstr>The Medical Record Shall reflect</vt:lpstr>
      <vt:lpstr>Schedule II Authorization Limitation</vt:lpstr>
      <vt:lpstr>Exception: Schedule II  Limitation 120 Dosage Units</vt:lpstr>
      <vt:lpstr>30 Day Supply Limitation: Implantable Infusion Pump</vt:lpstr>
      <vt:lpstr>30 Day Supply Limitation: Multiple Prescriptions</vt:lpstr>
      <vt:lpstr>Continuous Prescription 3 Months or More for Pain Management</vt:lpstr>
      <vt:lpstr>If the Treatment Objectives are not Being Met</vt:lpstr>
      <vt:lpstr>Be Aware of the Potential for Misuse or Diversion of CDS</vt:lpstr>
      <vt:lpstr>The Medical Record</vt:lpstr>
      <vt:lpstr>Overdose Prevention Act (Good Samaritan Law)</vt:lpstr>
      <vt:lpstr>Naloxone Waiver: BME Guidance to Allow Access for Administration</vt:lpstr>
      <vt:lpstr>PowerPoint Presentation</vt:lpstr>
      <vt:lpstr>November 16, 2016 PMP Changes</vt:lpstr>
      <vt:lpstr>Prescription Monitoring Program </vt:lpstr>
      <vt:lpstr>Prescription Monitoring Program</vt:lpstr>
      <vt:lpstr>PMP Use</vt:lpstr>
      <vt:lpstr>PowerPoint Presentation</vt:lpstr>
      <vt:lpstr>PowerPoint Presentation</vt:lpstr>
      <vt:lpstr>NJ </vt:lpstr>
      <vt:lpstr>Drug Take Back Program Notification: Effective 1/1/16</vt:lpstr>
      <vt:lpstr>Prescriber &amp; Pharmacy Compliance P.L.2015, c.66: 1 of the Following</vt:lpstr>
      <vt:lpstr>Text to be Inserted</vt:lpstr>
      <vt:lpstr> Drug Diversion:Healthcare Settings</vt:lpstr>
      <vt:lpstr>PowerPoint Presentation</vt:lpstr>
      <vt:lpstr>Drug Diversion New Jersey 2016</vt:lpstr>
      <vt:lpstr>What Does the BME Look at During a CDS Prescribing Investigation</vt:lpstr>
      <vt:lpstr>BME Investigation: It Starts with a Complaint</vt:lpstr>
      <vt:lpstr>What is the Process for Handling Complaints?</vt:lpstr>
      <vt:lpstr>New Jersey Man conspired with doctor to sell Oxycodone pills</vt:lpstr>
      <vt:lpstr>Community HIV Outbreak Linked to Oxymorphone IDU, Indiana 2015</vt:lpstr>
      <vt:lpstr>PowerPoint Presentation</vt:lpstr>
      <vt:lpstr>Summary </vt:lpstr>
    </vt:vector>
  </TitlesOfParts>
  <Company>NJ Dept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Misuse and Abuse of Prescription Drugs: Impact on the Epidemiology of IDU and Prevention</dc:title>
  <dc:creator>Sindy Paul</dc:creator>
  <cp:lastModifiedBy>PaulS</cp:lastModifiedBy>
  <cp:revision>128</cp:revision>
  <cp:lastPrinted>2016-11-15T17:13:37Z</cp:lastPrinted>
  <dcterms:created xsi:type="dcterms:W3CDTF">2014-01-30T15:22:29Z</dcterms:created>
  <dcterms:modified xsi:type="dcterms:W3CDTF">2016-11-17T18:48:18Z</dcterms:modified>
</cp:coreProperties>
</file>